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4137" r:id="rId2"/>
  </p:sldMasterIdLst>
  <p:notesMasterIdLst>
    <p:notesMasterId r:id="rId19"/>
  </p:notesMasterIdLst>
  <p:sldIdLst>
    <p:sldId id="273" r:id="rId3"/>
    <p:sldId id="271" r:id="rId4"/>
    <p:sldId id="257" r:id="rId5"/>
    <p:sldId id="263" r:id="rId6"/>
    <p:sldId id="268" r:id="rId7"/>
    <p:sldId id="258" r:id="rId8"/>
    <p:sldId id="272" r:id="rId9"/>
    <p:sldId id="259" r:id="rId10"/>
    <p:sldId id="276" r:id="rId11"/>
    <p:sldId id="266" r:id="rId12"/>
    <p:sldId id="267" r:id="rId13"/>
    <p:sldId id="274" r:id="rId14"/>
    <p:sldId id="269" r:id="rId15"/>
    <p:sldId id="275" r:id="rId16"/>
    <p:sldId id="277" r:id="rId17"/>
    <p:sldId id="270" r:id="rId18"/>
  </p:sldIdLst>
  <p:sldSz cx="18288000" cy="10287000"/>
  <p:notesSz cx="6858000" cy="9144000"/>
  <p:embeddedFontLst>
    <p:embeddedFont>
      <p:font typeface="Aileron Bold" panose="020B0604020202020204" charset="0"/>
      <p:regular r:id="rId20"/>
    </p:embeddedFont>
    <p:embeddedFont>
      <p:font typeface="Glacial Indifferenc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A30"/>
    <a:srgbClr val="00FFD4"/>
    <a:srgbClr val="D78043"/>
    <a:srgbClr val="D99694"/>
    <a:srgbClr val="FFFFFF"/>
    <a:srgbClr val="4378A8"/>
    <a:srgbClr val="E83031"/>
    <a:srgbClr val="0E2554"/>
    <a:srgbClr val="223453"/>
    <a:srgbClr val="EF0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8518EB-5372-420F-A929-2A815B623346}" v="5" dt="2024-06-14T08:54:58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398" autoAdjust="0"/>
  </p:normalViewPr>
  <p:slideViewPr>
    <p:cSldViewPr>
      <p:cViewPr varScale="1">
        <p:scale>
          <a:sx n="61" d="100"/>
          <a:sy n="61" d="100"/>
        </p:scale>
        <p:origin x="13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it Angelskår" userId="2020b41b-4d1c-4c4f-8d89-acf1b5d8a698" providerId="ADAL" clId="{A08518EB-5372-420F-A929-2A815B623346}"/>
    <pc:docChg chg="modSld">
      <pc:chgData name="Berit Angelskår" userId="2020b41b-4d1c-4c4f-8d89-acf1b5d8a698" providerId="ADAL" clId="{A08518EB-5372-420F-A929-2A815B623346}" dt="2024-06-14T08:55:52.661" v="209" actId="1076"/>
      <pc:docMkLst>
        <pc:docMk/>
      </pc:docMkLst>
      <pc:sldChg chg="addSp modSp mod modNotesTx">
        <pc:chgData name="Berit Angelskår" userId="2020b41b-4d1c-4c4f-8d89-acf1b5d8a698" providerId="ADAL" clId="{A08518EB-5372-420F-A929-2A815B623346}" dt="2024-06-14T08:55:52.661" v="209" actId="1076"/>
        <pc:sldMkLst>
          <pc:docMk/>
          <pc:sldMk cId="779576432" sldId="277"/>
        </pc:sldMkLst>
        <pc:spChg chg="add mod ord">
          <ac:chgData name="Berit Angelskår" userId="2020b41b-4d1c-4c4f-8d89-acf1b5d8a698" providerId="ADAL" clId="{A08518EB-5372-420F-A929-2A815B623346}" dt="2024-06-14T08:54:21.901" v="70" actId="14100"/>
          <ac:spMkLst>
            <pc:docMk/>
            <pc:sldMk cId="779576432" sldId="277"/>
            <ac:spMk id="4" creationId="{B3D90AF4-E466-518D-6AB7-3B3758E8A26F}"/>
          </ac:spMkLst>
        </pc:spChg>
        <pc:spChg chg="ord">
          <ac:chgData name="Berit Angelskår" userId="2020b41b-4d1c-4c4f-8d89-acf1b5d8a698" providerId="ADAL" clId="{A08518EB-5372-420F-A929-2A815B623346}" dt="2024-06-14T08:53:57.818" v="65" actId="167"/>
          <ac:spMkLst>
            <pc:docMk/>
            <pc:sldMk cId="779576432" sldId="277"/>
            <ac:spMk id="23" creationId="{399586F2-EDD9-4320-7E5E-65B4E2C308C9}"/>
          </ac:spMkLst>
        </pc:spChg>
        <pc:spChg chg="mod">
          <ac:chgData name="Berit Angelskår" userId="2020b41b-4d1c-4c4f-8d89-acf1b5d8a698" providerId="ADAL" clId="{A08518EB-5372-420F-A929-2A815B623346}" dt="2024-06-14T08:52:50.515" v="43" actId="1076"/>
          <ac:spMkLst>
            <pc:docMk/>
            <pc:sldMk cId="779576432" sldId="277"/>
            <ac:spMk id="25" creationId="{5A96D234-EC19-217E-D7CD-6215DBEA252E}"/>
          </ac:spMkLst>
        </pc:spChg>
        <pc:spChg chg="mod">
          <ac:chgData name="Berit Angelskår" userId="2020b41b-4d1c-4c4f-8d89-acf1b5d8a698" providerId="ADAL" clId="{A08518EB-5372-420F-A929-2A815B623346}" dt="2024-06-14T08:52:59.843" v="45" actId="1076"/>
          <ac:spMkLst>
            <pc:docMk/>
            <pc:sldMk cId="779576432" sldId="277"/>
            <ac:spMk id="29" creationId="{B88323D2-CB5D-CE84-4A97-3C408C7FD068}"/>
          </ac:spMkLst>
        </pc:spChg>
        <pc:spChg chg="mod">
          <ac:chgData name="Berit Angelskår" userId="2020b41b-4d1c-4c4f-8d89-acf1b5d8a698" providerId="ADAL" clId="{A08518EB-5372-420F-A929-2A815B623346}" dt="2024-06-14T08:53:18.868" v="50" actId="1076"/>
          <ac:spMkLst>
            <pc:docMk/>
            <pc:sldMk cId="779576432" sldId="277"/>
            <ac:spMk id="31" creationId="{C58A42B4-229C-ECF6-167D-2E731DA57813}"/>
          </ac:spMkLst>
        </pc:spChg>
        <pc:spChg chg="mod">
          <ac:chgData name="Berit Angelskår" userId="2020b41b-4d1c-4c4f-8d89-acf1b5d8a698" providerId="ADAL" clId="{A08518EB-5372-420F-A929-2A815B623346}" dt="2024-06-14T08:53:22.085" v="51" actId="1076"/>
          <ac:spMkLst>
            <pc:docMk/>
            <pc:sldMk cId="779576432" sldId="277"/>
            <ac:spMk id="33" creationId="{BEADE7EB-0402-5DE5-14DC-3336DAE45FD1}"/>
          </ac:spMkLst>
        </pc:spChg>
        <pc:spChg chg="mod">
          <ac:chgData name="Berit Angelskår" userId="2020b41b-4d1c-4c4f-8d89-acf1b5d8a698" providerId="ADAL" clId="{A08518EB-5372-420F-A929-2A815B623346}" dt="2024-06-14T08:53:35.804" v="56" actId="14100"/>
          <ac:spMkLst>
            <pc:docMk/>
            <pc:sldMk cId="779576432" sldId="277"/>
            <ac:spMk id="35" creationId="{B431FFFB-2E18-FAC2-7B8C-7B81BAD6F788}"/>
          </ac:spMkLst>
        </pc:spChg>
        <pc:spChg chg="mod">
          <ac:chgData name="Berit Angelskår" userId="2020b41b-4d1c-4c4f-8d89-acf1b5d8a698" providerId="ADAL" clId="{A08518EB-5372-420F-A929-2A815B623346}" dt="2024-06-14T08:55:52.661" v="209" actId="1076"/>
          <ac:spMkLst>
            <pc:docMk/>
            <pc:sldMk cId="779576432" sldId="277"/>
            <ac:spMk id="37" creationId="{F10B3CA4-C4ED-C9B8-6AD2-B15CA9AD5D69}"/>
          </ac:spMkLst>
        </pc:spChg>
        <pc:spChg chg="mod">
          <ac:chgData name="Berit Angelskår" userId="2020b41b-4d1c-4c4f-8d89-acf1b5d8a698" providerId="ADAL" clId="{A08518EB-5372-420F-A929-2A815B623346}" dt="2024-06-14T08:53:04.710" v="48" actId="14100"/>
          <ac:spMkLst>
            <pc:docMk/>
            <pc:sldMk cId="779576432" sldId="277"/>
            <ac:spMk id="40" creationId="{87BA6F12-827F-5815-EE51-04CBF868CE1F}"/>
          </ac:spMkLst>
        </pc:spChg>
        <pc:spChg chg="mod">
          <ac:chgData name="Berit Angelskår" userId="2020b41b-4d1c-4c4f-8d89-acf1b5d8a698" providerId="ADAL" clId="{A08518EB-5372-420F-A929-2A815B623346}" dt="2024-06-14T08:53:15.444" v="49" actId="1076"/>
          <ac:spMkLst>
            <pc:docMk/>
            <pc:sldMk cId="779576432" sldId="277"/>
            <ac:spMk id="44" creationId="{D2495EA8-3634-A3A5-A495-23A19562B3C3}"/>
          </ac:spMkLst>
        </pc:spChg>
        <pc:picChg chg="add mod">
          <ac:chgData name="Berit Angelskår" userId="2020b41b-4d1c-4c4f-8d89-acf1b5d8a698" providerId="ADAL" clId="{A08518EB-5372-420F-A929-2A815B623346}" dt="2024-06-14T08:54:27.701" v="71" actId="1076"/>
          <ac:picMkLst>
            <pc:docMk/>
            <pc:sldMk cId="779576432" sldId="277"/>
            <ac:picMk id="3" creationId="{CD3CD25C-EB93-6A8E-C088-3EB5C61E6F4C}"/>
          </ac:picMkLst>
        </pc:picChg>
        <pc:picChg chg="mod">
          <ac:chgData name="Berit Angelskår" userId="2020b41b-4d1c-4c4f-8d89-acf1b5d8a698" providerId="ADAL" clId="{A08518EB-5372-420F-A929-2A815B623346}" dt="2024-06-14T08:53:37.947" v="57" actId="1076"/>
          <ac:picMkLst>
            <pc:docMk/>
            <pc:sldMk cId="779576432" sldId="277"/>
            <ac:picMk id="9" creationId="{25EB2992-540A-F46C-3897-0A926CBF2B06}"/>
          </ac:picMkLst>
        </pc:picChg>
        <pc:picChg chg="mod">
          <ac:chgData name="Berit Angelskår" userId="2020b41b-4d1c-4c4f-8d89-acf1b5d8a698" providerId="ADAL" clId="{A08518EB-5372-420F-A929-2A815B623346}" dt="2024-06-14T08:52:59.843" v="45" actId="1076"/>
          <ac:picMkLst>
            <pc:docMk/>
            <pc:sldMk cId="779576432" sldId="277"/>
            <ac:picMk id="11" creationId="{22ECDC49-8DD6-7923-4E39-90816B819252}"/>
          </ac:picMkLst>
        </pc:picChg>
        <pc:picChg chg="mod">
          <ac:chgData name="Berit Angelskår" userId="2020b41b-4d1c-4c4f-8d89-acf1b5d8a698" providerId="ADAL" clId="{A08518EB-5372-420F-A929-2A815B623346}" dt="2024-06-14T08:52:50.515" v="43" actId="1076"/>
          <ac:picMkLst>
            <pc:docMk/>
            <pc:sldMk cId="779576432" sldId="277"/>
            <ac:picMk id="15" creationId="{CEAC2238-D6BA-00A6-E628-4368176BD1CD}"/>
          </ac:picMkLst>
        </pc:picChg>
        <pc:picChg chg="mod">
          <ac:chgData name="Berit Angelskår" userId="2020b41b-4d1c-4c4f-8d89-acf1b5d8a698" providerId="ADAL" clId="{A08518EB-5372-420F-A929-2A815B623346}" dt="2024-06-14T08:53:18.868" v="50" actId="1076"/>
          <ac:picMkLst>
            <pc:docMk/>
            <pc:sldMk cId="779576432" sldId="277"/>
            <ac:picMk id="17" creationId="{E1631EF7-BB3D-5C67-6B0D-5D13D5DEE9CC}"/>
          </ac:picMkLst>
        </pc:picChg>
        <pc:picChg chg="mod">
          <ac:chgData name="Berit Angelskår" userId="2020b41b-4d1c-4c4f-8d89-acf1b5d8a698" providerId="ADAL" clId="{A08518EB-5372-420F-A929-2A815B623346}" dt="2024-06-14T08:53:22.085" v="51" actId="1076"/>
          <ac:picMkLst>
            <pc:docMk/>
            <pc:sldMk cId="779576432" sldId="277"/>
            <ac:picMk id="19" creationId="{5F118F30-DEF5-FD0A-0965-79C3E7782389}"/>
          </ac:picMkLst>
        </pc:picChg>
        <pc:picChg chg="mod">
          <ac:chgData name="Berit Angelskår" userId="2020b41b-4d1c-4c4f-8d89-acf1b5d8a698" providerId="ADAL" clId="{A08518EB-5372-420F-A929-2A815B623346}" dt="2024-06-14T08:55:52.661" v="209" actId="1076"/>
          <ac:picMkLst>
            <pc:docMk/>
            <pc:sldMk cId="779576432" sldId="277"/>
            <ac:picMk id="21" creationId="{5D135306-B1DD-13EC-95E1-3F70F115A108}"/>
          </ac:picMkLst>
        </pc:picChg>
        <pc:picChg chg="mod">
          <ac:chgData name="Berit Angelskår" userId="2020b41b-4d1c-4c4f-8d89-acf1b5d8a698" providerId="ADAL" clId="{A08518EB-5372-420F-A929-2A815B623346}" dt="2024-06-14T08:53:03.012" v="47" actId="1076"/>
          <ac:picMkLst>
            <pc:docMk/>
            <pc:sldMk cId="779576432" sldId="277"/>
            <ac:picMk id="39" creationId="{56D33FEB-F927-82C2-A6E3-FCCF2795E460}"/>
          </ac:picMkLst>
        </pc:picChg>
        <pc:picChg chg="mod">
          <ac:chgData name="Berit Angelskår" userId="2020b41b-4d1c-4c4f-8d89-acf1b5d8a698" providerId="ADAL" clId="{A08518EB-5372-420F-A929-2A815B623346}" dt="2024-06-14T08:53:15.444" v="49" actId="1076"/>
          <ac:picMkLst>
            <pc:docMk/>
            <pc:sldMk cId="779576432" sldId="277"/>
            <ac:picMk id="42" creationId="{C6880C8F-A790-CC1A-D6E9-00A86A4A42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0A726-68E6-484F-99EE-7A456A72BD6F}" type="datetimeFigureOut">
              <a:rPr lang="nb-NO" smtClean="0"/>
              <a:t>14.06.2024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EEE11-33BE-4CC0-AFBE-F71175F6AF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827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stanford.edu/magazine/article/tales-failure-silos-and-scali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01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Mandatet vårt henger sammen med at brukermedvirkning er en sentral satsing for Alrek frem mot 2026, som dere vet vel så godt som meg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2205B-D463-4A9A-A74C-959A36C827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41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Alrek helseklynge samarbeider med hele økosystemet innen helse i vår region. Det gjør vi via samarbeidsavtaler, felles arrangementer og å invitere inn i våre faggrupper:</a:t>
            </a:r>
          </a:p>
          <a:p>
            <a:pPr marL="171450" indent="-171450">
              <a:buFontTx/>
              <a:buChar char="-"/>
            </a:pPr>
            <a:r>
              <a:rPr lang="nb-NO" dirty="0"/>
              <a:t>Helsenæring: Norwegian Smart Care Cluster, VIS innovasjon </a:t>
            </a:r>
            <a:r>
              <a:rPr lang="nb-NO" dirty="0" err="1"/>
              <a:t>Eitri</a:t>
            </a:r>
            <a:r>
              <a:rPr lang="nb-NO" dirty="0"/>
              <a:t> og ekspertgruppen helse i Bergen næringsråd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Kompetanse og kunnskap til kommunale helse- og omsorgstjenester: Kunnskapskommunen Helse Omsorg Vest, SKIL Senter for kvalitet på legekontor (fastleger) og Verdighetssenteret</a:t>
            </a:r>
          </a:p>
          <a:p>
            <a:pPr marL="171450" indent="-171450">
              <a:buFontTx/>
              <a:buChar char="-"/>
            </a:pPr>
            <a:r>
              <a:rPr lang="nb-NO" dirty="0"/>
              <a:t>Folkehelse: Idrettsklyngevest og Polyfon (idrett og musikk)</a:t>
            </a:r>
          </a:p>
          <a:p>
            <a:pPr marL="171450" indent="-171450">
              <a:buFontTx/>
              <a:buChar char="-"/>
            </a:pPr>
            <a:r>
              <a:rPr lang="nb-NO" dirty="0"/>
              <a:t>Ideelt sykehus på offentlig driftsavtale: NKS </a:t>
            </a:r>
            <a:r>
              <a:rPr lang="nb-NO" dirty="0" err="1"/>
              <a:t>Olaviken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EE11-33BE-4CC0-AFBE-F71175F6AF8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367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Bakgrunn</a:t>
            </a:r>
            <a:r>
              <a:rPr lang="en-US" dirty="0"/>
              <a:t> for Alrek: </a:t>
            </a:r>
            <a:r>
              <a:rPr lang="en-US" dirty="0" err="1"/>
              <a:t>Behov</a:t>
            </a:r>
            <a:r>
              <a:rPr lang="en-US" dirty="0"/>
              <a:t> for å </a:t>
            </a:r>
            <a:r>
              <a:rPr lang="en-US" dirty="0" err="1"/>
              <a:t>jobbe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tvers</a:t>
            </a:r>
            <a:r>
              <a:rPr lang="en-US" dirty="0"/>
              <a:t> av fag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for å </a:t>
            </a:r>
            <a:r>
              <a:rPr lang="en-US" dirty="0" err="1"/>
              <a:t>løse</a:t>
            </a:r>
            <a:r>
              <a:rPr lang="en-US" dirty="0"/>
              <a:t> de store </a:t>
            </a:r>
            <a:r>
              <a:rPr lang="en-US" dirty="0" err="1"/>
              <a:t>samfunnsutfordringene</a:t>
            </a:r>
            <a:r>
              <a:rPr lang="en-US" dirty="0"/>
              <a:t> </a:t>
            </a:r>
            <a:r>
              <a:rPr lang="en-US" dirty="0" err="1"/>
              <a:t>knyttet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helse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HelseOmsorg21-strategien,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satsingen</a:t>
            </a:r>
            <a:r>
              <a:rPr lang="en-US" dirty="0"/>
              <a:t> om et </a:t>
            </a:r>
            <a:r>
              <a:rPr lang="en-US" dirty="0" err="1"/>
              <a:t>kunnskapsløft</a:t>
            </a:r>
            <a:r>
              <a:rPr lang="en-US" dirty="0"/>
              <a:t> for </a:t>
            </a:r>
            <a:r>
              <a:rPr lang="en-US" dirty="0" err="1"/>
              <a:t>kommunesektoren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 </a:t>
            </a:r>
            <a:r>
              <a:rPr lang="en-US" dirty="0" err="1"/>
              <a:t>fasiliterende</a:t>
            </a:r>
            <a:r>
              <a:rPr lang="en-US" dirty="0"/>
              <a:t> </a:t>
            </a:r>
            <a:r>
              <a:rPr lang="en-US" dirty="0" err="1"/>
              <a:t>klynge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styrker</a:t>
            </a:r>
            <a:r>
              <a:rPr lang="en-US" dirty="0"/>
              <a:t>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ønsker</a:t>
            </a:r>
            <a:r>
              <a:rPr lang="en-US" dirty="0"/>
              <a:t> å </a:t>
            </a:r>
            <a:r>
              <a:rPr lang="en-US" dirty="0" err="1"/>
              <a:t>bryte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av </a:t>
            </a:r>
            <a:r>
              <a:rPr lang="en-US" dirty="0" err="1"/>
              <a:t>egen</a:t>
            </a:r>
            <a:r>
              <a:rPr lang="en-US" dirty="0"/>
              <a:t> silo,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benytte</a:t>
            </a:r>
            <a:r>
              <a:rPr lang="en-US" dirty="0"/>
              <a:t> seg av </a:t>
            </a:r>
            <a:r>
              <a:rPr lang="en-US" dirty="0" err="1"/>
              <a:t>partnerskapet</a:t>
            </a:r>
            <a:endParaRPr lang="nb-NO" dirty="0"/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Ill.: Tales of failure, silos and scaling | Stanford University School of Engineering</a:t>
            </a:r>
            <a:r>
              <a:rPr lang="en-US" dirty="0"/>
              <a:t>, Kevin Croft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487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EE11-33BE-4CC0-AFBE-F71175F6AF8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30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Partnerskapet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EE11-33BE-4CC0-AFBE-F71175F6AF8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649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EE11-33BE-4CC0-AFBE-F71175F6AF8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3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Hvordan vi jobber når vi møtes i en klynge (VS andre samhandlingsmøteplasser – eks forhandlinger om praksisplasser, samhandling mellom kommune og sykehus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EE11-33BE-4CC0-AFBE-F71175F6AF8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578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Mer konkret om hvordan vi jobber – som en </a:t>
            </a:r>
            <a:r>
              <a:rPr lang="nb-NO" dirty="0" err="1"/>
              <a:t>fasiliterende</a:t>
            </a:r>
            <a:r>
              <a:rPr lang="nb-NO" dirty="0"/>
              <a:t> klynge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9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Bærekraft også i form av klima og miljø - mer og mer på agendaen i klyngen, og hos partnerne.</a:t>
            </a:r>
          </a:p>
          <a:p>
            <a:r>
              <a:rPr lang="nb-NO" dirty="0"/>
              <a:t>Sees også i sammenheng med bedre ressursutnyttelse både av materiell, medisiner, behandling og personell.</a:t>
            </a:r>
          </a:p>
          <a:p>
            <a:r>
              <a:rPr lang="nb-NO" dirty="0"/>
              <a:t>Et felt der det er mye å lære på tvers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EEE11-33BE-4CC0-AFBE-F71175F6AF8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5252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Strategien vår – finnes på nettsiden (QR kode)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0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6" y="1683545"/>
            <a:ext cx="15546617" cy="35814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6" y="5403056"/>
            <a:ext cx="15546617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DAE1-547E-4FD5-9EBD-BD79EFDA524D}" type="datetimeFigureOut">
              <a:rPr lang="nb-NO" smtClean="0"/>
              <a:t>14.06.2024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FF05-69CD-4BCE-B352-ECEB0A92E1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31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0C298-39FF-6545-9040-191A6287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14.06.2024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77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EACB-0844-7C42-B1E0-A2F19FE96895}" type="datetime1">
              <a:rPr lang="nb-NO" smtClean="0"/>
              <a:t>14.06.2024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0729A-64FA-DF4C-AD0F-8872E7517BF2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b="23893"/>
          <a:stretch/>
        </p:blipFill>
        <p:spPr>
          <a:xfrm>
            <a:off x="16085972" y="9534527"/>
            <a:ext cx="1180800" cy="55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C4683-E233-B14C-9E59-F2B35C32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37" r="1439"/>
          <a:stretch/>
        </p:blipFill>
        <p:spPr>
          <a:xfrm rot="16200000">
            <a:off x="-4532066" y="4664269"/>
            <a:ext cx="10287003" cy="958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B6CA3-8829-C74D-8ADE-991DDF2C75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57302" y="9369225"/>
            <a:ext cx="1390650" cy="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4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◆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◇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hyperlink" Target="mailto:post@alrekhelseklynge.no" TargetMode="External"/><Relationship Id="rId4" Type="http://schemas.openxmlformats.org/officeDocument/2006/relationships/image" Target="../media/image47.svg"/><Relationship Id="rId9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bygning, scene, by&#10;&#10;Automatisk generert beskrivelse">
            <a:extLst>
              <a:ext uri="{FF2B5EF4-FFF2-40B4-BE49-F238E27FC236}">
                <a16:creationId xmlns:a16="http://schemas.microsoft.com/office/drawing/2014/main" id="{06A36B04-8022-4F44-8806-32CD631A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02" b="1494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tile tx="0" ty="0" sx="100000" sy="100000" flip="none" algn="tl"/>
          </a:blipFill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ECB40D3D-C8B4-7F65-27DC-A5AD18CABDFA}"/>
              </a:ext>
            </a:extLst>
          </p:cNvPr>
          <p:cNvGrpSpPr/>
          <p:nvPr/>
        </p:nvGrpSpPr>
        <p:grpSpPr>
          <a:xfrm>
            <a:off x="1974273" y="1117601"/>
            <a:ext cx="14339454" cy="6933420"/>
            <a:chOff x="1732845" y="745067"/>
            <a:chExt cx="8726310" cy="462228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303E790-BEBB-4A2B-AB47-B646FE765FC2}"/>
                </a:ext>
              </a:extLst>
            </p:cNvPr>
            <p:cNvSpPr/>
            <p:nvPr/>
          </p:nvSpPr>
          <p:spPr>
            <a:xfrm>
              <a:off x="1732845" y="745067"/>
              <a:ext cx="8726310" cy="2683933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81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A66289FC-035F-4921-9BDC-DF9B38D02149}"/>
                </a:ext>
              </a:extLst>
            </p:cNvPr>
            <p:cNvSpPr txBox="1"/>
            <p:nvPr/>
          </p:nvSpPr>
          <p:spPr>
            <a:xfrm>
              <a:off x="1732845" y="1609000"/>
              <a:ext cx="87263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200" b="1" dirty="0">
                  <a:solidFill>
                    <a:schemeClr val="bg1"/>
                  </a:solidFill>
                </a:rPr>
                <a:t>Alrek helseklynge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70CCE898-86CB-4E03-AF6D-AE65F09B8BA8}"/>
                </a:ext>
              </a:extLst>
            </p:cNvPr>
            <p:cNvSpPr/>
            <p:nvPr/>
          </p:nvSpPr>
          <p:spPr>
            <a:xfrm>
              <a:off x="1732845" y="3429000"/>
              <a:ext cx="8726310" cy="1938347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81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2770DA5-FCEA-4E37-B621-9562485E8DB2}"/>
                </a:ext>
              </a:extLst>
            </p:cNvPr>
            <p:cNvSpPr txBox="1"/>
            <p:nvPr/>
          </p:nvSpPr>
          <p:spPr>
            <a:xfrm>
              <a:off x="1732845" y="3879394"/>
              <a:ext cx="872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4800" b="1" i="1" dirty="0">
                  <a:solidFill>
                    <a:schemeClr val="bg1"/>
                  </a:solidFill>
                </a:rPr>
                <a:t>Kunnskapsklynge for innovative helse- og omsorgsløsninger, særlig i kommunene</a:t>
              </a:r>
            </a:p>
          </p:txBody>
        </p:sp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F29D3C49-9940-47E6-BEAE-DFE6593B6696}"/>
              </a:ext>
            </a:extLst>
          </p:cNvPr>
          <p:cNvSpPr/>
          <p:nvPr/>
        </p:nvSpPr>
        <p:spPr>
          <a:xfrm>
            <a:off x="1974273" y="9625667"/>
            <a:ext cx="14339454" cy="547688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400" b="1" dirty="0">
                <a:solidFill>
                  <a:schemeClr val="bg1"/>
                </a:solidFill>
              </a:rPr>
              <a:t>[NAVN]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273" y="9625667"/>
            <a:ext cx="4114800" cy="547688"/>
          </a:xfrm>
        </p:spPr>
        <p:txBody>
          <a:bodyPr vert="horz" lIns="137160" tIns="68580" rIns="137160" bIns="6858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Aft>
                <a:spcPts val="9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1371600">
                <a:spcAft>
                  <a:spcPts val="900"/>
                </a:spcAft>
              </a:pPr>
              <a:t>6/14/2024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7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diagram&#10;&#10;Automatisk generert beskrivelse">
            <a:extLst>
              <a:ext uri="{FF2B5EF4-FFF2-40B4-BE49-F238E27FC236}">
                <a16:creationId xmlns:a16="http://schemas.microsoft.com/office/drawing/2014/main" id="{1267B8B5-06A7-02F9-28CD-25284868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4" t="19932" r="44169" b="2845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D62105-59EF-42BF-E2E2-61CDFA74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defTabSz="1371600">
              <a:spcAft>
                <a:spcPts val="9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1371600">
                <a:spcAft>
                  <a:spcPts val="900"/>
                </a:spcAft>
              </a:pPr>
              <a:t>6/14/2024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0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93C11C2-275A-559E-6BB2-569B5C576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49" t="17360" r="44501" b="24715"/>
          <a:stretch/>
        </p:blipFill>
        <p:spPr>
          <a:xfrm>
            <a:off x="-7620" y="1"/>
            <a:ext cx="18295620" cy="10290179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AC6976-2E8C-FECC-49F6-A2E284F8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defTabSz="1371600">
              <a:spcAft>
                <a:spcPts val="9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1371600">
                <a:spcAft>
                  <a:spcPts val="900"/>
                </a:spcAft>
              </a:pPr>
              <a:t>6/14/2024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9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7D411CD-F2C1-83BB-D2DF-31D6832AF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50" t="18963" r="44417" b="280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8CE78C-70F2-BFF5-B3A3-A1B5E68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14.06.2024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9020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C1BBEDD-32A2-2ACE-E863-68A191C47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33" t="19090" r="44500" b="32169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51282B-5E38-E873-8399-795B8309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defTabSz="1371600">
              <a:spcAft>
                <a:spcPts val="900"/>
              </a:spcAft>
            </a:pPr>
            <a:fld id="{5223EACB-0844-7C42-B1E0-A2F19FE96895}" type="datetime1">
              <a:rPr lang="en-US">
                <a:solidFill>
                  <a:srgbClr val="FFFFFF"/>
                </a:solidFill>
              </a:rPr>
              <a:pPr defTabSz="1371600">
                <a:spcAft>
                  <a:spcPts val="900"/>
                </a:spcAft>
              </a:pPr>
              <a:t>6/14/2024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6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1248E5-C2EF-2CB1-2A5B-CC4C2E387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C0F6D2-AB1E-DFE1-D1BA-7BF3E94A61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66267E2-07D8-EA7E-6C1A-4140AB901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5" t="19851" r="44167" b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11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399586F2-EDD9-4320-7E5E-65B4E2C308C9}"/>
              </a:ext>
            </a:extLst>
          </p:cNvPr>
          <p:cNvSpPr/>
          <p:nvPr/>
        </p:nvSpPr>
        <p:spPr>
          <a:xfrm>
            <a:off x="5363903" y="2036296"/>
            <a:ext cx="6529045" cy="6214407"/>
          </a:xfrm>
          <a:prstGeom prst="ellipse">
            <a:avLst/>
          </a:prstGeom>
          <a:solidFill>
            <a:schemeClr val="bg1">
              <a:alpha val="70000"/>
            </a:schemeClr>
          </a:solidFill>
          <a:ln w="76200">
            <a:solidFill>
              <a:srgbClr val="C852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3D90AF4-E466-518D-6AB7-3B3758E8A26F}"/>
              </a:ext>
            </a:extLst>
          </p:cNvPr>
          <p:cNvSpPr/>
          <p:nvPr/>
        </p:nvSpPr>
        <p:spPr>
          <a:xfrm>
            <a:off x="11153818" y="2562956"/>
            <a:ext cx="3777767" cy="1768099"/>
          </a:xfrm>
          <a:prstGeom prst="ellipse">
            <a:avLst/>
          </a:prstGeom>
          <a:solidFill>
            <a:schemeClr val="bg1"/>
          </a:solidFill>
          <a:ln w="3175">
            <a:solidFill>
              <a:srgbClr val="062A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7BA6F12-827F-5815-EE51-04CBF868CE1F}"/>
              </a:ext>
            </a:extLst>
          </p:cNvPr>
          <p:cNvSpPr/>
          <p:nvPr/>
        </p:nvSpPr>
        <p:spPr>
          <a:xfrm>
            <a:off x="1475484" y="5752863"/>
            <a:ext cx="4743702" cy="2238553"/>
          </a:xfrm>
          <a:prstGeom prst="ellipse">
            <a:avLst/>
          </a:prstGeom>
          <a:solidFill>
            <a:schemeClr val="bg1"/>
          </a:solidFill>
          <a:ln w="3175">
            <a:solidFill>
              <a:srgbClr val="D780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58A42B4-229C-ECF6-167D-2E731DA57813}"/>
              </a:ext>
            </a:extLst>
          </p:cNvPr>
          <p:cNvSpPr/>
          <p:nvPr/>
        </p:nvSpPr>
        <p:spPr>
          <a:xfrm>
            <a:off x="7997484" y="7829720"/>
            <a:ext cx="5495076" cy="2041586"/>
          </a:xfrm>
          <a:prstGeom prst="ellipse">
            <a:avLst/>
          </a:prstGeom>
          <a:solidFill>
            <a:schemeClr val="bg1"/>
          </a:solidFill>
          <a:ln w="3175">
            <a:solidFill>
              <a:srgbClr val="223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EADE7EB-0402-5DE5-14DC-3336DAE45FD1}"/>
              </a:ext>
            </a:extLst>
          </p:cNvPr>
          <p:cNvSpPr/>
          <p:nvPr/>
        </p:nvSpPr>
        <p:spPr>
          <a:xfrm>
            <a:off x="10146900" y="6283205"/>
            <a:ext cx="5585660" cy="2178089"/>
          </a:xfrm>
          <a:prstGeom prst="ellipse">
            <a:avLst/>
          </a:prstGeom>
          <a:solidFill>
            <a:schemeClr val="bg1"/>
          </a:solidFill>
          <a:ln w="3175">
            <a:solidFill>
              <a:srgbClr val="0E25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431FFFB-2E18-FAC2-7B8C-7B81BAD6F788}"/>
              </a:ext>
            </a:extLst>
          </p:cNvPr>
          <p:cNvSpPr/>
          <p:nvPr/>
        </p:nvSpPr>
        <p:spPr>
          <a:xfrm>
            <a:off x="11325670" y="4417637"/>
            <a:ext cx="3761930" cy="1759602"/>
          </a:xfrm>
          <a:prstGeom prst="ellipse">
            <a:avLst/>
          </a:prstGeom>
          <a:solidFill>
            <a:schemeClr val="bg1"/>
          </a:solidFill>
          <a:ln w="3175">
            <a:solidFill>
              <a:srgbClr val="062A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10B3CA4-C4ED-C9B8-6AD2-B15CA9AD5D69}"/>
              </a:ext>
            </a:extLst>
          </p:cNvPr>
          <p:cNvSpPr/>
          <p:nvPr/>
        </p:nvSpPr>
        <p:spPr>
          <a:xfrm>
            <a:off x="9587475" y="1321730"/>
            <a:ext cx="4225279" cy="1305542"/>
          </a:xfrm>
          <a:prstGeom prst="ellipse">
            <a:avLst/>
          </a:prstGeom>
          <a:solidFill>
            <a:schemeClr val="bg1"/>
          </a:solidFill>
          <a:ln w="3175">
            <a:solidFill>
              <a:srgbClr val="4378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88323D2-CB5D-CE84-4A97-3C408C7FD068}"/>
              </a:ext>
            </a:extLst>
          </p:cNvPr>
          <p:cNvSpPr/>
          <p:nvPr/>
        </p:nvSpPr>
        <p:spPr>
          <a:xfrm>
            <a:off x="1485993" y="3580078"/>
            <a:ext cx="4117934" cy="2238553"/>
          </a:xfrm>
          <a:prstGeom prst="ellipse">
            <a:avLst/>
          </a:prstGeom>
          <a:solidFill>
            <a:schemeClr val="bg1"/>
          </a:solidFill>
          <a:ln w="3175">
            <a:solidFill>
              <a:srgbClr val="00FF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A96D234-EC19-217E-D7CD-6215DBEA252E}"/>
              </a:ext>
            </a:extLst>
          </p:cNvPr>
          <p:cNvSpPr/>
          <p:nvPr/>
        </p:nvSpPr>
        <p:spPr>
          <a:xfrm>
            <a:off x="2510363" y="1448669"/>
            <a:ext cx="3778949" cy="2491303"/>
          </a:xfrm>
          <a:prstGeom prst="ellipse">
            <a:avLst/>
          </a:prstGeom>
          <a:solidFill>
            <a:schemeClr val="bg1"/>
          </a:solidFill>
          <a:ln w="3175">
            <a:solidFill>
              <a:srgbClr val="EF00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796FA01-382C-C7CC-6F9B-9FDC64069D81}"/>
              </a:ext>
            </a:extLst>
          </p:cNvPr>
          <p:cNvSpPr/>
          <p:nvPr/>
        </p:nvSpPr>
        <p:spPr>
          <a:xfrm>
            <a:off x="5549000" y="415693"/>
            <a:ext cx="4119724" cy="2362428"/>
          </a:xfrm>
          <a:prstGeom prst="ellipse">
            <a:avLst/>
          </a:prstGeom>
          <a:solidFill>
            <a:schemeClr val="bg1"/>
          </a:solidFill>
          <a:ln w="3175">
            <a:solidFill>
              <a:srgbClr val="00A3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Plassholder for innhold 4" descr="Et bilde som inneholder Grafikk, Font, grafisk design, plakat&#10;&#10;Automatisk generert beskrivelse">
            <a:extLst>
              <a:ext uri="{FF2B5EF4-FFF2-40B4-BE49-F238E27FC236}">
                <a16:creationId xmlns:a16="http://schemas.microsoft.com/office/drawing/2014/main" id="{7A448B31-3630-1DBD-992B-EA233A888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44" y="3218248"/>
            <a:ext cx="4393917" cy="3575815"/>
          </a:xfrm>
        </p:spPr>
      </p:pic>
      <p:pic>
        <p:nvPicPr>
          <p:cNvPr id="9" name="Bilde 8" descr="Et bilde som inneholder Font, skjermbilde, symbol, Grafikk&#10;&#10;Automatisk generert beskrivelse">
            <a:extLst>
              <a:ext uri="{FF2B5EF4-FFF2-40B4-BE49-F238E27FC236}">
                <a16:creationId xmlns:a16="http://schemas.microsoft.com/office/drawing/2014/main" id="{25EB2992-540A-F46C-3897-0A926CBF2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96" y="4937286"/>
            <a:ext cx="2280252" cy="836852"/>
          </a:xfrm>
          <a:prstGeom prst="rect">
            <a:avLst/>
          </a:prstGeom>
        </p:spPr>
      </p:pic>
      <p:pic>
        <p:nvPicPr>
          <p:cNvPr id="11" name="Bilde 10" descr="Et bilde som inneholder Grafikk, grafisk design, design&#10;&#10;Automatisk generert beskrivelse">
            <a:extLst>
              <a:ext uri="{FF2B5EF4-FFF2-40B4-BE49-F238E27FC236}">
                <a16:creationId xmlns:a16="http://schemas.microsoft.com/office/drawing/2014/main" id="{22ECDC49-8DD6-7923-4E39-90816B819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22" y="4053180"/>
            <a:ext cx="2944241" cy="130253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507C630-73D8-96A5-3683-96CCC3A2F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8" t="10740" r="50004" b="6910"/>
          <a:stretch/>
        </p:blipFill>
        <p:spPr>
          <a:xfrm>
            <a:off x="6110018" y="1015925"/>
            <a:ext cx="2997688" cy="1302817"/>
          </a:xfrm>
          <a:prstGeom prst="roundRect">
            <a:avLst/>
          </a:prstGeom>
        </p:spPr>
      </p:pic>
      <p:pic>
        <p:nvPicPr>
          <p:cNvPr id="15" name="Picture 2" descr="VIS | TENK STORT. VIS DET.">
            <a:extLst>
              <a:ext uri="{FF2B5EF4-FFF2-40B4-BE49-F238E27FC236}">
                <a16:creationId xmlns:a16="http://schemas.microsoft.com/office/drawing/2014/main" id="{CEAC2238-D6BA-00A6-E628-4368176BD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15236" b="11733"/>
          <a:stretch/>
        </p:blipFill>
        <p:spPr bwMode="auto">
          <a:xfrm>
            <a:off x="3483455" y="2070445"/>
            <a:ext cx="2056445" cy="1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de 16" descr="Et bilde som inneholder Font, Grafikk, tekst, skjermbilde&#10;&#10;Automatisk generert beskrivelse">
            <a:extLst>
              <a:ext uri="{FF2B5EF4-FFF2-40B4-BE49-F238E27FC236}">
                <a16:creationId xmlns:a16="http://schemas.microsoft.com/office/drawing/2014/main" id="{E1631EF7-BB3D-5C67-6B0D-5D13D5DEE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6" y="8337285"/>
            <a:ext cx="4203294" cy="869389"/>
          </a:xfrm>
          <a:prstGeom prst="rect">
            <a:avLst/>
          </a:prstGeom>
        </p:spPr>
      </p:pic>
      <p:pic>
        <p:nvPicPr>
          <p:cNvPr id="19" name="Bilde 18" descr="Et bilde som inneholder skjermbilde, Grafikk, Font, design&#10;&#10;Automatisk generert beskrivelse">
            <a:extLst>
              <a:ext uri="{FF2B5EF4-FFF2-40B4-BE49-F238E27FC236}">
                <a16:creationId xmlns:a16="http://schemas.microsoft.com/office/drawing/2014/main" id="{5F118F30-DEF5-FD0A-0965-79C3E7782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81" y="6429763"/>
            <a:ext cx="4117778" cy="1906379"/>
          </a:xfrm>
          <a:prstGeom prst="rect">
            <a:avLst/>
          </a:prstGeom>
          <a:ln w="38100">
            <a:noFill/>
          </a:ln>
        </p:spPr>
      </p:pic>
      <p:pic>
        <p:nvPicPr>
          <p:cNvPr id="21" name="Bilde 20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5D135306-B1DD-13EC-95E1-3F70F115A1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52" y="1741808"/>
            <a:ext cx="3246968" cy="558166"/>
          </a:xfrm>
          <a:prstGeom prst="rect">
            <a:avLst/>
          </a:prstGeom>
        </p:spPr>
      </p:pic>
      <p:pic>
        <p:nvPicPr>
          <p:cNvPr id="39" name="Bilde 38" descr="Et bilde som inneholder tekst, Font, skjermbilde, logo&#10;&#10;Automatisk generert beskrivelse">
            <a:extLst>
              <a:ext uri="{FF2B5EF4-FFF2-40B4-BE49-F238E27FC236}">
                <a16:creationId xmlns:a16="http://schemas.microsoft.com/office/drawing/2014/main" id="{56D33FEB-F927-82C2-A6E3-FCCF2795E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23" y="6253854"/>
            <a:ext cx="2556696" cy="1129099"/>
          </a:xfrm>
          <a:prstGeom prst="rect">
            <a:avLst/>
          </a:prstGeom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D2495EA8-3634-A3A5-A495-23A19562B3C3}"/>
              </a:ext>
            </a:extLst>
          </p:cNvPr>
          <p:cNvSpPr/>
          <p:nvPr/>
        </p:nvSpPr>
        <p:spPr>
          <a:xfrm>
            <a:off x="3996286" y="7783084"/>
            <a:ext cx="4743701" cy="2238553"/>
          </a:xfrm>
          <a:prstGeom prst="ellipse">
            <a:avLst/>
          </a:prstGeom>
          <a:solidFill>
            <a:schemeClr val="bg1"/>
          </a:solidFill>
          <a:ln w="3175">
            <a:solidFill>
              <a:srgbClr val="EF00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2" name="Bilde 41" descr="Et bilde som inneholder skjermbilde, Grafikk, sirkel, mørke&#10;&#10;Automatisk generert beskrivelse">
            <a:extLst>
              <a:ext uri="{FF2B5EF4-FFF2-40B4-BE49-F238E27FC236}">
                <a16:creationId xmlns:a16="http://schemas.microsoft.com/office/drawing/2014/main" id="{C6880C8F-A790-CC1A-D6E9-00A86A4A42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20" y="7950040"/>
            <a:ext cx="4222426" cy="1907769"/>
          </a:xfrm>
          <a:prstGeom prst="roundRect">
            <a:avLst/>
          </a:prstGeom>
        </p:spPr>
      </p:pic>
      <p:pic>
        <p:nvPicPr>
          <p:cNvPr id="3" name="Bilde 2" descr="Et bilde som inneholder sommerfugl&#10;&#10;Automatisk generert beskrivelse">
            <a:extLst>
              <a:ext uri="{FF2B5EF4-FFF2-40B4-BE49-F238E27FC236}">
                <a16:creationId xmlns:a16="http://schemas.microsoft.com/office/drawing/2014/main" id="{CD3CD25C-EB93-6A8E-C088-3EB5C61E6F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43" y="2640182"/>
            <a:ext cx="2092515" cy="15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76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7394"/>
            <a:ext cx="20753523" cy="7340195"/>
          </a:xfrm>
          <a:custGeom>
            <a:avLst/>
            <a:gdLst/>
            <a:ahLst/>
            <a:cxnLst/>
            <a:rect l="l" t="t" r="r" b="b"/>
            <a:pathLst>
              <a:path w="20753523" h="7340195">
                <a:moveTo>
                  <a:pt x="0" y="0"/>
                </a:moveTo>
                <a:lnTo>
                  <a:pt x="20753523" y="0"/>
                </a:lnTo>
                <a:lnTo>
                  <a:pt x="20753523" y="7340195"/>
                </a:lnTo>
                <a:lnTo>
                  <a:pt x="0" y="7340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t="-56026" b="-56026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108631" y="6472804"/>
            <a:ext cx="18505262" cy="19335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4567908" y="6006887"/>
            <a:ext cx="2221125" cy="2207243"/>
          </a:xfrm>
          <a:custGeom>
            <a:avLst/>
            <a:gdLst/>
            <a:ahLst/>
            <a:cxnLst/>
            <a:rect l="l" t="t" r="r" b="b"/>
            <a:pathLst>
              <a:path w="2221125" h="2207243">
                <a:moveTo>
                  <a:pt x="0" y="0"/>
                </a:moveTo>
                <a:lnTo>
                  <a:pt x="2221125" y="0"/>
                </a:lnTo>
                <a:lnTo>
                  <a:pt x="2221125" y="2207242"/>
                </a:lnTo>
                <a:lnTo>
                  <a:pt x="0" y="220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5" name="Group 5"/>
          <p:cNvGrpSpPr/>
          <p:nvPr/>
        </p:nvGrpSpPr>
        <p:grpSpPr>
          <a:xfrm>
            <a:off x="-538445" y="1028700"/>
            <a:ext cx="18935076" cy="3829366"/>
            <a:chOff x="0" y="0"/>
            <a:chExt cx="6405199" cy="1295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5199" cy="1295366"/>
            </a:xfrm>
            <a:custGeom>
              <a:avLst/>
              <a:gdLst/>
              <a:ahLst/>
              <a:cxnLst/>
              <a:rect l="l" t="t" r="r" b="b"/>
              <a:pathLst>
                <a:path w="6405199" h="1295366">
                  <a:moveTo>
                    <a:pt x="0" y="0"/>
                  </a:moveTo>
                  <a:lnTo>
                    <a:pt x="6405199" y="0"/>
                  </a:lnTo>
                  <a:lnTo>
                    <a:pt x="6405199" y="1295366"/>
                  </a:lnTo>
                  <a:lnTo>
                    <a:pt x="0" y="1295366"/>
                  </a:lnTo>
                  <a:close/>
                </a:path>
              </a:pathLst>
            </a:custGeom>
            <a:solidFill>
              <a:srgbClr val="C35157">
                <a:alpha val="80000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7" name="Freeform 7"/>
          <p:cNvSpPr/>
          <p:nvPr/>
        </p:nvSpPr>
        <p:spPr>
          <a:xfrm>
            <a:off x="6030241" y="6261312"/>
            <a:ext cx="2735996" cy="1952817"/>
          </a:xfrm>
          <a:custGeom>
            <a:avLst/>
            <a:gdLst/>
            <a:ahLst/>
            <a:cxnLst/>
            <a:rect l="l" t="t" r="r" b="b"/>
            <a:pathLst>
              <a:path w="2735996" h="1952817">
                <a:moveTo>
                  <a:pt x="0" y="0"/>
                </a:moveTo>
                <a:lnTo>
                  <a:pt x="2735996" y="0"/>
                </a:lnTo>
                <a:lnTo>
                  <a:pt x="2735996" y="1952817"/>
                </a:lnTo>
                <a:lnTo>
                  <a:pt x="0" y="1952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890295" y="6261312"/>
            <a:ext cx="2257030" cy="2257030"/>
          </a:xfrm>
          <a:custGeom>
            <a:avLst/>
            <a:gdLst/>
            <a:ahLst/>
            <a:cxnLst/>
            <a:rect l="l" t="t" r="r" b="b"/>
            <a:pathLst>
              <a:path w="2257030" h="2257030">
                <a:moveTo>
                  <a:pt x="0" y="0"/>
                </a:moveTo>
                <a:lnTo>
                  <a:pt x="2257030" y="0"/>
                </a:lnTo>
                <a:lnTo>
                  <a:pt x="2257030" y="2257030"/>
                </a:lnTo>
                <a:lnTo>
                  <a:pt x="0" y="2257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0652187" y="6134100"/>
            <a:ext cx="2207243" cy="2207243"/>
          </a:xfrm>
          <a:custGeom>
            <a:avLst/>
            <a:gdLst/>
            <a:ahLst/>
            <a:cxnLst/>
            <a:rect l="l" t="t" r="r" b="b"/>
            <a:pathLst>
              <a:path w="2207243" h="2207243">
                <a:moveTo>
                  <a:pt x="0" y="0"/>
                </a:moveTo>
                <a:lnTo>
                  <a:pt x="2207242" y="0"/>
                </a:lnTo>
                <a:lnTo>
                  <a:pt x="2207242" y="2207242"/>
                </a:lnTo>
                <a:lnTo>
                  <a:pt x="0" y="220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3284427" y="1847696"/>
            <a:ext cx="11719146" cy="148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00"/>
              </a:lnSpc>
            </a:pPr>
            <a:r>
              <a:rPr lang="en-US" sz="10000" b="1" spc="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 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630" y="8892539"/>
            <a:ext cx="4090360" cy="7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dirty="0" err="1">
                <a:solidFill>
                  <a:schemeClr val="bg1"/>
                </a:solidFill>
                <a:latin typeface="Glacial Indifference"/>
              </a:rPr>
              <a:t>Årsmelding</a:t>
            </a:r>
            <a:r>
              <a:rPr lang="en-US" sz="2099" dirty="0">
                <a:solidFill>
                  <a:schemeClr val="bg1"/>
                </a:solidFill>
                <a:latin typeface="Glacial Indifference"/>
              </a:rPr>
              <a:t> </a:t>
            </a:r>
            <a:r>
              <a:rPr lang="en-US" sz="2099" dirty="0" err="1">
                <a:solidFill>
                  <a:schemeClr val="bg1"/>
                </a:solidFill>
                <a:latin typeface="Glacial Indifference"/>
              </a:rPr>
              <a:t>og</a:t>
            </a:r>
            <a:r>
              <a:rPr lang="en-US" sz="2099" dirty="0">
                <a:solidFill>
                  <a:schemeClr val="bg1"/>
                </a:solidFill>
                <a:latin typeface="Glacial Indifference"/>
              </a:rPr>
              <a:t> strategi online</a:t>
            </a: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chemeClr val="bg1"/>
                </a:solidFill>
                <a:latin typeface="Glacial Indifference"/>
              </a:rPr>
              <a:t>https://alrekhelseklynge.no/om </a:t>
            </a:r>
            <a:r>
              <a:rPr lang="en-US" sz="2099" dirty="0" err="1">
                <a:solidFill>
                  <a:schemeClr val="bg1"/>
                </a:solidFill>
                <a:latin typeface="Glacial Indifference"/>
              </a:rPr>
              <a:t>oss</a:t>
            </a:r>
            <a:endParaRPr lang="en-US" sz="2099" dirty="0">
              <a:solidFill>
                <a:schemeClr val="bg1"/>
              </a:solidFill>
              <a:latin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98656" y="8892539"/>
            <a:ext cx="359916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chemeClr val="bg1"/>
                </a:solidFill>
                <a:latin typeface="Glacial Indifference"/>
                <a:hlinkClick r:id="rId10" tooltip="mailto:post@alrekhelseklynge.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post@alrekhelseklynge.no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15300" y="8892539"/>
            <a:ext cx="3332517" cy="7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dirty="0" err="1">
                <a:solidFill>
                  <a:schemeClr val="bg1"/>
                </a:solidFill>
                <a:latin typeface="Glacial Indifference"/>
              </a:rPr>
              <a:t>Klyngeleder</a:t>
            </a:r>
            <a:endParaRPr lang="en-US" sz="2099" dirty="0">
              <a:solidFill>
                <a:schemeClr val="bg1"/>
              </a:solidFill>
              <a:latin typeface="Glacial Indifference"/>
            </a:endParaRP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chemeClr val="bg1"/>
                </a:solidFill>
                <a:latin typeface="Glacial Indifference"/>
              </a:rPr>
              <a:t>+47 97 160 633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76236" y="8892539"/>
            <a:ext cx="381630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chemeClr val="bg1"/>
                </a:solidFill>
                <a:latin typeface="Glacial Indifference"/>
                <a:hlinkClick r:id="rId10" tooltip="mailto:post@alrekhelseklynge.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US" sz="2099" dirty="0" err="1">
                <a:solidFill>
                  <a:schemeClr val="bg1"/>
                </a:solidFill>
                <a:latin typeface="Glacial Indifference"/>
                <a:hlinkClick r:id="rId10" tooltip="mailto:post@alrekhelseklynge.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alrekhelseklynge</a:t>
            </a:r>
            <a:endParaRPr lang="en-US" sz="2099" dirty="0">
              <a:solidFill>
                <a:schemeClr val="bg1"/>
              </a:solidFill>
              <a:latin typeface="Glacial Indifference"/>
              <a:hlinkClick r:id="rId10" tooltip="mailto:post@alrekhelseklynge.no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3381517-12D2-460E-5280-26793BECD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095" r="1" b="1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FD69B5-5966-4229-B134-E303D1B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651802"/>
            <a:ext cx="4114800" cy="547688"/>
          </a:xfrm>
        </p:spPr>
        <p:txBody>
          <a:bodyPr vert="horz" lIns="137160" tIns="68580" rIns="137160" bIns="6858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Aft>
                <a:spcPts val="900"/>
              </a:spcAft>
            </a:pPr>
            <a:fld id="{5223EACB-0844-7C42-B1E0-A2F19FE96895}" type="datetime1">
              <a:rPr lang="en-US" smtClean="0">
                <a:solidFill>
                  <a:srgbClr val="FFFFFF"/>
                </a:solidFill>
              </a:rPr>
              <a:pPr defTabSz="1371600">
                <a:spcAft>
                  <a:spcPts val="900"/>
                </a:spcAft>
              </a:pPr>
              <a:t>6/14/2024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9DF3256-C716-5DA3-661A-F77C68750FB1}"/>
              </a:ext>
            </a:extLst>
          </p:cNvPr>
          <p:cNvSpPr txBox="1">
            <a:spLocks/>
          </p:cNvSpPr>
          <p:nvPr/>
        </p:nvSpPr>
        <p:spPr>
          <a:xfrm>
            <a:off x="13677900" y="9654182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600">
              <a:spcAft>
                <a:spcPts val="900"/>
              </a:spcAft>
            </a:pPr>
            <a:r>
              <a:rPr lang="en-US" sz="4050" dirty="0">
                <a:solidFill>
                  <a:srgbClr val="FFFFFF"/>
                </a:solidFill>
              </a:rPr>
              <a:t>Ill.: Kevin Craft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588E9D-F8EA-C3E0-815D-B263C60FE6E5}"/>
              </a:ext>
            </a:extLst>
          </p:cNvPr>
          <p:cNvSpPr/>
          <p:nvPr/>
        </p:nvSpPr>
        <p:spPr>
          <a:xfrm>
            <a:off x="13677900" y="457200"/>
            <a:ext cx="4457700" cy="1695450"/>
          </a:xfrm>
          <a:prstGeom prst="rect">
            <a:avLst/>
          </a:prstGeom>
          <a:solidFill>
            <a:srgbClr val="C85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sz="405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33795F0-315C-1485-9FA8-043DC0260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1324" y="250032"/>
            <a:ext cx="3508334" cy="28551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520E8C2B-6543-24B1-6DDF-7E0ABAA85F30}"/>
              </a:ext>
            </a:extLst>
          </p:cNvPr>
          <p:cNvSpPr/>
          <p:nvPr/>
        </p:nvSpPr>
        <p:spPr>
          <a:xfrm>
            <a:off x="-2256" y="7868841"/>
            <a:ext cx="18283428" cy="1695450"/>
          </a:xfrm>
          <a:prstGeom prst="rect">
            <a:avLst/>
          </a:prstGeom>
          <a:solidFill>
            <a:srgbClr val="98100D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0" b="1" dirty="0">
                <a:solidFill>
                  <a:schemeClr val="bg1"/>
                </a:solidFill>
              </a:rPr>
              <a:t>Helseutfordringer løses ikke av en silo alene</a:t>
            </a:r>
          </a:p>
        </p:txBody>
      </p:sp>
    </p:spTree>
    <p:extLst>
      <p:ext uri="{BB962C8B-B14F-4D97-AF65-F5344CB8AC3E}">
        <p14:creationId xmlns:p14="http://schemas.microsoft.com/office/powerpoint/2010/main" val="1894876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1412" y="327319"/>
            <a:ext cx="14001187" cy="13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8856" b="1" spc="177" dirty="0">
                <a:solidFill>
                  <a:srgbClr val="F1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ALREK HELSEKLYNGE</a:t>
            </a:r>
          </a:p>
        </p:txBody>
      </p:sp>
      <p:sp>
        <p:nvSpPr>
          <p:cNvPr id="3" name="AutoShape 3"/>
          <p:cNvSpPr/>
          <p:nvPr/>
        </p:nvSpPr>
        <p:spPr>
          <a:xfrm>
            <a:off x="218852" y="1771137"/>
            <a:ext cx="8925148" cy="178577"/>
          </a:xfrm>
          <a:prstGeom prst="rect">
            <a:avLst/>
          </a:prstGeom>
          <a:solidFill>
            <a:srgbClr val="F15C59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3103677" y="8244072"/>
            <a:ext cx="12080645" cy="2120390"/>
          </a:xfrm>
          <a:custGeom>
            <a:avLst/>
            <a:gdLst/>
            <a:ahLst/>
            <a:cxnLst/>
            <a:rect l="l" t="t" r="r" b="b"/>
            <a:pathLst>
              <a:path w="12080645" h="2120390">
                <a:moveTo>
                  <a:pt x="0" y="0"/>
                </a:moveTo>
                <a:lnTo>
                  <a:pt x="12080646" y="0"/>
                </a:lnTo>
                <a:lnTo>
                  <a:pt x="12080646" y="2120390"/>
                </a:lnTo>
                <a:lnTo>
                  <a:pt x="0" y="2120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5" name="Group 5"/>
          <p:cNvGrpSpPr/>
          <p:nvPr/>
        </p:nvGrpSpPr>
        <p:grpSpPr>
          <a:xfrm>
            <a:off x="-1" y="2166909"/>
            <a:ext cx="18288001" cy="6109017"/>
            <a:chOff x="0" y="0"/>
            <a:chExt cx="6652815" cy="1872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52816" cy="1872297"/>
            </a:xfrm>
            <a:custGeom>
              <a:avLst/>
              <a:gdLst/>
              <a:ahLst/>
              <a:cxnLst/>
              <a:rect l="l" t="t" r="r" b="b"/>
              <a:pathLst>
                <a:path w="6652816" h="1872297">
                  <a:moveTo>
                    <a:pt x="0" y="0"/>
                  </a:moveTo>
                  <a:lnTo>
                    <a:pt x="6652816" y="0"/>
                  </a:lnTo>
                  <a:lnTo>
                    <a:pt x="6652816" y="1872297"/>
                  </a:lnTo>
                  <a:lnTo>
                    <a:pt x="0" y="1872297"/>
                  </a:lnTo>
                  <a:close/>
                </a:path>
              </a:pathLst>
            </a:custGeom>
            <a:solidFill>
              <a:srgbClr val="F15C59">
                <a:alpha val="29804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7200" y="2159077"/>
            <a:ext cx="17525999" cy="6015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0"/>
              </a:lnSpc>
            </a:pPr>
            <a:endParaRPr dirty="0"/>
          </a:p>
          <a:p>
            <a:pPr>
              <a:lnSpc>
                <a:spcPts val="4100"/>
              </a:lnSpc>
            </a:pP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Alrek er et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unikt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partnerskap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tvers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høyere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utdanning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sykehus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best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løses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tvers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4100"/>
              </a:lnSpc>
            </a:pPr>
            <a:endParaRPr lang="en-US" sz="292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</a:pP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Alrek jobber med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nasjonale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problemstillinger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Klyngen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vektlegger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særlig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kommunenes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ansvarsområde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4100"/>
              </a:lnSpc>
            </a:pPr>
            <a:endParaRPr lang="en-US" sz="292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</a:pP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Alrek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forstår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bredt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Det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inkluderer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somatisk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psykisk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folkehelse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helsefremming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forebygging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omsorg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befolkningsnivå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4100"/>
              </a:lnSpc>
            </a:pPr>
            <a:endParaRPr lang="en-US" sz="292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</a:pP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Alrek er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fasiliterende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klynge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å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møteplasser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lyse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samarbeidsmidler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legge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rette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prosjektsamarbeid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formidling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viktige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8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verktøy</a:t>
            </a:r>
            <a:r>
              <a:rPr lang="en-US" sz="292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Freeform 8"/>
          <p:cNvSpPr/>
          <p:nvPr/>
        </p:nvSpPr>
        <p:spPr>
          <a:xfrm>
            <a:off x="218852" y="122947"/>
            <a:ext cx="2226120" cy="1450556"/>
          </a:xfrm>
          <a:custGeom>
            <a:avLst/>
            <a:gdLst/>
            <a:ahLst/>
            <a:cxnLst/>
            <a:rect l="l" t="t" r="r" b="b"/>
            <a:pathLst>
              <a:path w="2226120" h="1450556">
                <a:moveTo>
                  <a:pt x="0" y="0"/>
                </a:moveTo>
                <a:lnTo>
                  <a:pt x="2226121" y="0"/>
                </a:lnTo>
                <a:lnTo>
                  <a:pt x="2226121" y="1450557"/>
                </a:lnTo>
                <a:lnTo>
                  <a:pt x="0" y="1450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4883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3F9B71-B4EC-37F2-9758-E5C8103A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223EACB-0844-7C42-B1E0-A2F19FE96895}" type="datetime1">
              <a:rPr lang="nb-NO">
                <a:solidFill>
                  <a:srgbClr val="2F4463">
                    <a:tint val="75000"/>
                  </a:srgbClr>
                </a:solidFill>
                <a:latin typeface="Arial" panose="020B0604020202020204"/>
              </a:rPr>
              <a:pPr defTabSz="1371600"/>
              <a:t>14.06.2024</a:t>
            </a:fld>
            <a:endParaRPr lang="nb-NO" dirty="0">
              <a:solidFill>
                <a:srgbClr val="2F4463">
                  <a:tint val="75000"/>
                </a:srgbClr>
              </a:solidFill>
              <a:latin typeface="Arial" panose="020B0604020202020204"/>
            </a:endParaRPr>
          </a:p>
        </p:txBody>
      </p:sp>
      <p:pic>
        <p:nvPicPr>
          <p:cNvPr id="10" name="Plassholder for innhold 9" descr="Et bilde som inneholder tekst, logo, emblem, symbol&#10;&#10;Automatisk generert beskrivelse">
            <a:extLst>
              <a:ext uri="{FF2B5EF4-FFF2-40B4-BE49-F238E27FC236}">
                <a16:creationId xmlns:a16="http://schemas.microsoft.com/office/drawing/2014/main" id="{32E92D78-ED2E-D113-166C-8043A40B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4" y="6592733"/>
            <a:ext cx="5332679" cy="2928126"/>
          </a:xfrm>
        </p:spPr>
      </p:pic>
      <p:pic>
        <p:nvPicPr>
          <p:cNvPr id="12" name="Bilde 11" descr="Et bilde som inneholder logo, Font, Grafikk, symbol&#10;&#10;Automatisk generert beskrivelse">
            <a:extLst>
              <a:ext uri="{FF2B5EF4-FFF2-40B4-BE49-F238E27FC236}">
                <a16:creationId xmlns:a16="http://schemas.microsoft.com/office/drawing/2014/main" id="{447F2492-9E92-4EB1-51F4-DC6082FBE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755" y="6759377"/>
            <a:ext cx="4171950" cy="2471738"/>
          </a:xfrm>
          <a:prstGeom prst="rect">
            <a:avLst/>
          </a:prstGeom>
        </p:spPr>
      </p:pic>
      <p:pic>
        <p:nvPicPr>
          <p:cNvPr id="14" name="Bilde 13" descr="Et bilde som inneholder Font, logo, Grafikk, design&#10;&#10;Automatisk generert beskrivelse">
            <a:extLst>
              <a:ext uri="{FF2B5EF4-FFF2-40B4-BE49-F238E27FC236}">
                <a16:creationId xmlns:a16="http://schemas.microsoft.com/office/drawing/2014/main" id="{A8EA1F8B-46DB-4862-AEAD-069AB5C2E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55" y="4648539"/>
            <a:ext cx="2608986" cy="2608986"/>
          </a:xfrm>
          <a:prstGeom prst="rect">
            <a:avLst/>
          </a:prstGeom>
        </p:spPr>
      </p:pic>
      <p:pic>
        <p:nvPicPr>
          <p:cNvPr id="16" name="Bilde 15" descr="Et bilde som inneholder skjermbilde, Grafikk, Font, design&#10;&#10;Automatisk generert beskrivelse">
            <a:extLst>
              <a:ext uri="{FF2B5EF4-FFF2-40B4-BE49-F238E27FC236}">
                <a16:creationId xmlns:a16="http://schemas.microsoft.com/office/drawing/2014/main" id="{9F6D7176-8BC1-B09B-1506-A479922C1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99" y="4456713"/>
            <a:ext cx="5357816" cy="3214689"/>
          </a:xfrm>
          <a:prstGeom prst="rect">
            <a:avLst/>
          </a:prstGeom>
        </p:spPr>
      </p:pic>
      <p:pic>
        <p:nvPicPr>
          <p:cNvPr id="18" name="Bilde 17" descr="Et bilde som inneholder Font, tekst, logo, Grafikk&#10;&#10;Automatisk generert beskrivelse">
            <a:extLst>
              <a:ext uri="{FF2B5EF4-FFF2-40B4-BE49-F238E27FC236}">
                <a16:creationId xmlns:a16="http://schemas.microsoft.com/office/drawing/2014/main" id="{E3436126-81AC-0196-A122-806AF9201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70" y="5240230"/>
            <a:ext cx="4451892" cy="1294901"/>
          </a:xfrm>
          <a:prstGeom prst="rect">
            <a:avLst/>
          </a:prstGeom>
        </p:spPr>
      </p:pic>
      <p:pic>
        <p:nvPicPr>
          <p:cNvPr id="22" name="Bilde 21" descr="Et bilde som inneholder Grafikk, Font, logo, grafisk design&#10;&#10;Automatisk generert beskrivelse">
            <a:extLst>
              <a:ext uri="{FF2B5EF4-FFF2-40B4-BE49-F238E27FC236}">
                <a16:creationId xmlns:a16="http://schemas.microsoft.com/office/drawing/2014/main" id="{F0FC05AE-F894-9C6E-7F22-19E1C4C72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914" y="2637154"/>
            <a:ext cx="4429125" cy="2328863"/>
          </a:xfrm>
          <a:prstGeom prst="rect">
            <a:avLst/>
          </a:prstGeom>
        </p:spPr>
      </p:pic>
      <p:pic>
        <p:nvPicPr>
          <p:cNvPr id="24" name="Bilde 23" descr="Et bilde som inneholder design, typografi&#10;&#10;Automatisk generert beskrivelse med middels konfidens">
            <a:extLst>
              <a:ext uri="{FF2B5EF4-FFF2-40B4-BE49-F238E27FC236}">
                <a16:creationId xmlns:a16="http://schemas.microsoft.com/office/drawing/2014/main" id="{316293C3-C589-B6E2-FECC-26812C2B5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39" y="2710255"/>
            <a:ext cx="4257675" cy="2414588"/>
          </a:xfrm>
          <a:prstGeom prst="rect">
            <a:avLst/>
          </a:prstGeom>
        </p:spPr>
      </p:pic>
      <p:pic>
        <p:nvPicPr>
          <p:cNvPr id="26" name="Bilde 25" descr="Et bilde som inneholder Font, Grafikk, skjermbilde, logo&#10;&#10;Automatisk generert beskrivelse">
            <a:extLst>
              <a:ext uri="{FF2B5EF4-FFF2-40B4-BE49-F238E27FC236}">
                <a16:creationId xmlns:a16="http://schemas.microsoft.com/office/drawing/2014/main" id="{F41429AB-8FEE-18BE-4348-383014E6C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17" y="7394882"/>
            <a:ext cx="4993226" cy="1323827"/>
          </a:xfrm>
          <a:prstGeom prst="rect">
            <a:avLst/>
          </a:prstGeom>
        </p:spPr>
      </p:pic>
      <p:pic>
        <p:nvPicPr>
          <p:cNvPr id="32" name="Bilde 31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478382F9-2216-E3B9-4BEB-366A20C650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56" y="2876731"/>
            <a:ext cx="4787706" cy="1592048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FC3E5FD6-EEE0-9A91-3614-CB318C519EBD}"/>
              </a:ext>
            </a:extLst>
          </p:cNvPr>
          <p:cNvSpPr txBox="1"/>
          <p:nvPr/>
        </p:nvSpPr>
        <p:spPr>
          <a:xfrm>
            <a:off x="2991412" y="327319"/>
            <a:ext cx="13543987" cy="13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8856" b="1" spc="177" dirty="0">
                <a:solidFill>
                  <a:srgbClr val="F15C59"/>
                </a:solidFill>
                <a:latin typeface="+mj-lt"/>
              </a:rPr>
              <a:t>ET PARTNERSKAP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7B19DDF0-6390-5964-2A10-DEC7595C4402}"/>
              </a:ext>
            </a:extLst>
          </p:cNvPr>
          <p:cNvSpPr/>
          <p:nvPr/>
        </p:nvSpPr>
        <p:spPr>
          <a:xfrm>
            <a:off x="218852" y="122947"/>
            <a:ext cx="2226120" cy="1450556"/>
          </a:xfrm>
          <a:custGeom>
            <a:avLst/>
            <a:gdLst/>
            <a:ahLst/>
            <a:cxnLst/>
            <a:rect l="l" t="t" r="r" b="b"/>
            <a:pathLst>
              <a:path w="2226120" h="1450556">
                <a:moveTo>
                  <a:pt x="0" y="0"/>
                </a:moveTo>
                <a:lnTo>
                  <a:pt x="2226121" y="0"/>
                </a:lnTo>
                <a:lnTo>
                  <a:pt x="2226121" y="1450557"/>
                </a:lnTo>
                <a:lnTo>
                  <a:pt x="0" y="1450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488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AC8166D-9CA8-B103-B10B-70118312D47D}"/>
              </a:ext>
            </a:extLst>
          </p:cNvPr>
          <p:cNvSpPr/>
          <p:nvPr/>
        </p:nvSpPr>
        <p:spPr>
          <a:xfrm>
            <a:off x="218852" y="1771137"/>
            <a:ext cx="8925148" cy="178577"/>
          </a:xfrm>
          <a:prstGeom prst="rect">
            <a:avLst/>
          </a:prstGeom>
          <a:solidFill>
            <a:srgbClr val="F15C59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B3C3F82-1F76-0BF9-A2DF-391CCADE7C45}"/>
              </a:ext>
            </a:extLst>
          </p:cNvPr>
          <p:cNvSpPr/>
          <p:nvPr/>
        </p:nvSpPr>
        <p:spPr>
          <a:xfrm>
            <a:off x="-990600" y="0"/>
            <a:ext cx="19763372" cy="10287000"/>
          </a:xfrm>
          <a:custGeom>
            <a:avLst/>
            <a:gdLst/>
            <a:ahLst/>
            <a:cxnLst/>
            <a:rect l="l" t="t" r="r" b="b"/>
            <a:pathLst>
              <a:path w="19763372" h="14882552">
                <a:moveTo>
                  <a:pt x="0" y="0"/>
                </a:moveTo>
                <a:lnTo>
                  <a:pt x="19763372" y="0"/>
                </a:lnTo>
                <a:lnTo>
                  <a:pt x="19763372" y="14882552"/>
                </a:lnTo>
                <a:lnTo>
                  <a:pt x="0" y="148825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999"/>
            </a:blip>
            <a:stretch>
              <a:fillRect l="-872" t="-4144" b="-53567"/>
            </a:stretch>
          </a:blipFill>
          <a:ln w="19050" cap="sq">
            <a:solidFill>
              <a:srgbClr val="000000">
                <a:alpha val="9804"/>
              </a:srgbClr>
            </a:solidFill>
            <a:prstDash val="solid"/>
            <a:miter/>
          </a:ln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795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5454" y="0"/>
            <a:ext cx="19763372" cy="10287000"/>
          </a:xfrm>
          <a:custGeom>
            <a:avLst/>
            <a:gdLst/>
            <a:ahLst/>
            <a:cxnLst/>
            <a:rect l="l" t="t" r="r" b="b"/>
            <a:pathLst>
              <a:path w="19763372" h="14882552">
                <a:moveTo>
                  <a:pt x="0" y="0"/>
                </a:moveTo>
                <a:lnTo>
                  <a:pt x="19763372" y="0"/>
                </a:lnTo>
                <a:lnTo>
                  <a:pt x="19763372" y="14882552"/>
                </a:lnTo>
                <a:lnTo>
                  <a:pt x="0" y="14882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872" t="-4144" b="-53567"/>
            </a:stretch>
          </a:blipFill>
          <a:ln w="19050" cap="sq">
            <a:solidFill>
              <a:srgbClr val="000000">
                <a:alpha val="9804"/>
              </a:srgbClr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591753" y="2904016"/>
            <a:ext cx="3211553" cy="1212379"/>
            <a:chOff x="0" y="0"/>
            <a:chExt cx="845841" cy="3193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5841" cy="319310"/>
            </a:xfrm>
            <a:custGeom>
              <a:avLst/>
              <a:gdLst/>
              <a:ahLst/>
              <a:cxnLst/>
              <a:rect l="l" t="t" r="r" b="b"/>
              <a:pathLst>
                <a:path w="845841" h="319310">
                  <a:moveTo>
                    <a:pt x="0" y="0"/>
                  </a:moveTo>
                  <a:lnTo>
                    <a:pt x="845841" y="0"/>
                  </a:lnTo>
                  <a:lnTo>
                    <a:pt x="845841" y="319310"/>
                  </a:lnTo>
                  <a:lnTo>
                    <a:pt x="0" y="319310"/>
                  </a:lnTo>
                  <a:close/>
                </a:path>
              </a:pathLst>
            </a:custGeom>
            <a:solidFill>
              <a:srgbClr val="F15C5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45841" cy="32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 spc="75">
                  <a:solidFill>
                    <a:srgbClr val="FFFFFF"/>
                  </a:solidFill>
                  <a:latin typeface="Aileron Bold"/>
                </a:rPr>
                <a:t>Partnermøtet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75433" y="4528457"/>
            <a:ext cx="2672395" cy="1053566"/>
            <a:chOff x="0" y="0"/>
            <a:chExt cx="703841" cy="2774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3841" cy="277482"/>
            </a:xfrm>
            <a:custGeom>
              <a:avLst/>
              <a:gdLst/>
              <a:ahLst/>
              <a:cxnLst/>
              <a:rect l="l" t="t" r="r" b="b"/>
              <a:pathLst>
                <a:path w="703841" h="277482">
                  <a:moveTo>
                    <a:pt x="0" y="0"/>
                  </a:moveTo>
                  <a:lnTo>
                    <a:pt x="703841" y="0"/>
                  </a:lnTo>
                  <a:lnTo>
                    <a:pt x="703841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EA584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703841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Styringsgruppen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19440" y="6631955"/>
            <a:ext cx="2081811" cy="1053566"/>
            <a:chOff x="0" y="0"/>
            <a:chExt cx="548296" cy="2774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8296" cy="277482"/>
            </a:xfrm>
            <a:custGeom>
              <a:avLst/>
              <a:gdLst/>
              <a:ahLst/>
              <a:cxnLst/>
              <a:rect l="l" t="t" r="r" b="b"/>
              <a:pathLst>
                <a:path w="548296" h="277482">
                  <a:moveTo>
                    <a:pt x="0" y="0"/>
                  </a:moveTo>
                  <a:lnTo>
                    <a:pt x="548296" y="0"/>
                  </a:lnTo>
                  <a:lnTo>
                    <a:pt x="548296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548296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 Bold"/>
                </a:rPr>
                <a:t>Faglig forum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20187" y="6617667"/>
            <a:ext cx="2064813" cy="1053566"/>
            <a:chOff x="0" y="0"/>
            <a:chExt cx="543819" cy="2774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819" cy="277482"/>
            </a:xfrm>
            <a:custGeom>
              <a:avLst/>
              <a:gdLst/>
              <a:ahLst/>
              <a:cxnLst/>
              <a:rect l="l" t="t" r="r" b="b"/>
              <a:pathLst>
                <a:path w="543819" h="277482">
                  <a:moveTo>
                    <a:pt x="0" y="0"/>
                  </a:moveTo>
                  <a:lnTo>
                    <a:pt x="543819" y="0"/>
                  </a:lnTo>
                  <a:lnTo>
                    <a:pt x="543819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543819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Faggruppe for læring og mestring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672701" y="6631955"/>
            <a:ext cx="2081811" cy="1053566"/>
            <a:chOff x="0" y="0"/>
            <a:chExt cx="548296" cy="2774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8296" cy="277482"/>
            </a:xfrm>
            <a:custGeom>
              <a:avLst/>
              <a:gdLst/>
              <a:ahLst/>
              <a:cxnLst/>
              <a:rect l="l" t="t" r="r" b="b"/>
              <a:pathLst>
                <a:path w="548296" h="277482">
                  <a:moveTo>
                    <a:pt x="0" y="0"/>
                  </a:moveTo>
                  <a:lnTo>
                    <a:pt x="548296" y="0"/>
                  </a:lnTo>
                  <a:lnTo>
                    <a:pt x="548296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548296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Faggruppe for barn og unge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79224" y="6631955"/>
            <a:ext cx="2064813" cy="1053566"/>
            <a:chOff x="0" y="0"/>
            <a:chExt cx="543819" cy="2774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3819" cy="277482"/>
            </a:xfrm>
            <a:custGeom>
              <a:avLst/>
              <a:gdLst/>
              <a:ahLst/>
              <a:cxnLst/>
              <a:rect l="l" t="t" r="r" b="b"/>
              <a:pathLst>
                <a:path w="543819" h="277482">
                  <a:moveTo>
                    <a:pt x="0" y="0"/>
                  </a:moveTo>
                  <a:lnTo>
                    <a:pt x="543819" y="0"/>
                  </a:lnTo>
                  <a:lnTo>
                    <a:pt x="543819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543819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Faggruppe for innovasjon og e-helse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25963" y="6617667"/>
            <a:ext cx="2081811" cy="1053566"/>
            <a:chOff x="0" y="0"/>
            <a:chExt cx="548296" cy="2774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8296" cy="277482"/>
            </a:xfrm>
            <a:custGeom>
              <a:avLst/>
              <a:gdLst/>
              <a:ahLst/>
              <a:cxnLst/>
              <a:rect l="l" t="t" r="r" b="b"/>
              <a:pathLst>
                <a:path w="548296" h="277482">
                  <a:moveTo>
                    <a:pt x="0" y="0"/>
                  </a:moveTo>
                  <a:lnTo>
                    <a:pt x="548296" y="0"/>
                  </a:lnTo>
                  <a:lnTo>
                    <a:pt x="548296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548296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Faggruppe for eldrehelse og eldreomsorg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901760" y="6617667"/>
            <a:ext cx="2073860" cy="1053566"/>
            <a:chOff x="0" y="0"/>
            <a:chExt cx="546202" cy="2774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6202" cy="277482"/>
            </a:xfrm>
            <a:custGeom>
              <a:avLst/>
              <a:gdLst/>
              <a:ahLst/>
              <a:cxnLst/>
              <a:rect l="l" t="t" r="r" b="b"/>
              <a:pathLst>
                <a:path w="546202" h="277482">
                  <a:moveTo>
                    <a:pt x="0" y="0"/>
                  </a:moveTo>
                  <a:lnTo>
                    <a:pt x="546202" y="0"/>
                  </a:lnTo>
                  <a:lnTo>
                    <a:pt x="546202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546202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Faggruppe for registre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rot="-5399999">
            <a:off x="9014718" y="4303782"/>
            <a:ext cx="393825" cy="0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28" name="AutoShape 28"/>
          <p:cNvSpPr/>
          <p:nvPr/>
        </p:nvSpPr>
        <p:spPr>
          <a:xfrm flipH="1" flipV="1">
            <a:off x="2455583" y="6118089"/>
            <a:ext cx="4763" cy="513865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29" name="AutoShape 29"/>
          <p:cNvSpPr/>
          <p:nvPr/>
        </p:nvSpPr>
        <p:spPr>
          <a:xfrm flipH="1" flipV="1">
            <a:off x="9211631" y="5582023"/>
            <a:ext cx="9240" cy="531507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30" name="AutoShape 30"/>
          <p:cNvSpPr/>
          <p:nvPr/>
        </p:nvSpPr>
        <p:spPr>
          <a:xfrm flipV="1">
            <a:off x="15986114" y="6118089"/>
            <a:ext cx="0" cy="513865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31" name="Group 31"/>
          <p:cNvGrpSpPr/>
          <p:nvPr/>
        </p:nvGrpSpPr>
        <p:grpSpPr>
          <a:xfrm>
            <a:off x="12521434" y="4528457"/>
            <a:ext cx="2672395" cy="1053566"/>
            <a:chOff x="0" y="0"/>
            <a:chExt cx="703841" cy="27748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03841" cy="277482"/>
            </a:xfrm>
            <a:custGeom>
              <a:avLst/>
              <a:gdLst/>
              <a:ahLst/>
              <a:cxnLst/>
              <a:rect l="l" t="t" r="r" b="b"/>
              <a:pathLst>
                <a:path w="703841" h="277482">
                  <a:moveTo>
                    <a:pt x="0" y="0"/>
                  </a:moveTo>
                  <a:lnTo>
                    <a:pt x="703841" y="0"/>
                  </a:lnTo>
                  <a:lnTo>
                    <a:pt x="703841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E9A7A3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703841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 Bold"/>
                </a:rPr>
                <a:t>Kommunikasjonsforum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231363" y="4510219"/>
            <a:ext cx="2672395" cy="1053566"/>
            <a:chOff x="0" y="0"/>
            <a:chExt cx="703841" cy="27748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03841" cy="277482"/>
            </a:xfrm>
            <a:custGeom>
              <a:avLst/>
              <a:gdLst/>
              <a:ahLst/>
              <a:cxnLst/>
              <a:rect l="l" t="t" r="r" b="b"/>
              <a:pathLst>
                <a:path w="703841" h="277482">
                  <a:moveTo>
                    <a:pt x="0" y="0"/>
                  </a:moveTo>
                  <a:lnTo>
                    <a:pt x="703841" y="0"/>
                  </a:lnTo>
                  <a:lnTo>
                    <a:pt x="703841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E9A7A3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703841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 dirty="0" err="1">
                  <a:solidFill>
                    <a:srgbClr val="FFFFFF"/>
                  </a:solidFill>
                  <a:latin typeface="Aileron Bold"/>
                </a:rPr>
                <a:t>Klyngeleder</a:t>
              </a:r>
              <a:endParaRPr lang="en-US" sz="1500" u="none" strike="noStrike" spc="44" dirty="0">
                <a:solidFill>
                  <a:srgbClr val="FFFFFF"/>
                </a:solidFill>
                <a:latin typeface="Aileron Bold"/>
              </a:endParaRPr>
            </a:p>
          </p:txBody>
        </p:sp>
      </p:grpSp>
      <p:sp>
        <p:nvSpPr>
          <p:cNvPr id="37" name="AutoShape 37"/>
          <p:cNvSpPr/>
          <p:nvPr/>
        </p:nvSpPr>
        <p:spPr>
          <a:xfrm>
            <a:off x="5903758" y="5037002"/>
            <a:ext cx="1971675" cy="18237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38" name="AutoShape 38"/>
          <p:cNvSpPr/>
          <p:nvPr/>
        </p:nvSpPr>
        <p:spPr>
          <a:xfrm>
            <a:off x="10513325" y="5027884"/>
            <a:ext cx="1971675" cy="18237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39" name="Group 39"/>
          <p:cNvGrpSpPr/>
          <p:nvPr/>
        </p:nvGrpSpPr>
        <p:grpSpPr>
          <a:xfrm>
            <a:off x="12656450" y="6617667"/>
            <a:ext cx="2073860" cy="1053566"/>
            <a:chOff x="0" y="0"/>
            <a:chExt cx="546202" cy="27748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46202" cy="277482"/>
            </a:xfrm>
            <a:custGeom>
              <a:avLst/>
              <a:gdLst/>
              <a:ahLst/>
              <a:cxnLst/>
              <a:rect l="l" t="t" r="r" b="b"/>
              <a:pathLst>
                <a:path w="546202" h="277482">
                  <a:moveTo>
                    <a:pt x="0" y="0"/>
                  </a:moveTo>
                  <a:lnTo>
                    <a:pt x="546202" y="0"/>
                  </a:lnTo>
                  <a:lnTo>
                    <a:pt x="546202" y="277482"/>
                  </a:lnTo>
                  <a:lnTo>
                    <a:pt x="0" y="277482"/>
                  </a:lnTo>
                  <a:close/>
                </a:path>
              </a:pathLst>
            </a:custGeom>
            <a:solidFill>
              <a:srgbClr val="C3515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546202" cy="287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500" u="none" strike="noStrike" spc="44">
                  <a:solidFill>
                    <a:srgbClr val="FFFFFF"/>
                  </a:solidFill>
                  <a:latin typeface="Aileron Bold"/>
                </a:rPr>
                <a:t>Faggruppe migrasjon og innvandrerhelse</a:t>
              </a:r>
            </a:p>
          </p:txBody>
        </p:sp>
      </p:grpSp>
      <p:sp>
        <p:nvSpPr>
          <p:cNvPr id="42" name="AutoShape 42"/>
          <p:cNvSpPr/>
          <p:nvPr/>
        </p:nvSpPr>
        <p:spPr>
          <a:xfrm>
            <a:off x="2455627" y="6108970"/>
            <a:ext cx="13530487" cy="9119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43" name="Group 43"/>
          <p:cNvGrpSpPr/>
          <p:nvPr/>
        </p:nvGrpSpPr>
        <p:grpSpPr>
          <a:xfrm>
            <a:off x="1419440" y="8180821"/>
            <a:ext cx="15556180" cy="544533"/>
            <a:chOff x="0" y="0"/>
            <a:chExt cx="4097101" cy="14341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097101" cy="143416"/>
            </a:xfrm>
            <a:custGeom>
              <a:avLst/>
              <a:gdLst/>
              <a:ahLst/>
              <a:cxnLst/>
              <a:rect l="l" t="t" r="r" b="b"/>
              <a:pathLst>
                <a:path w="4097101" h="143416">
                  <a:moveTo>
                    <a:pt x="0" y="0"/>
                  </a:moveTo>
                  <a:lnTo>
                    <a:pt x="4097101" y="0"/>
                  </a:lnTo>
                  <a:lnTo>
                    <a:pt x="4097101" y="143416"/>
                  </a:lnTo>
                  <a:lnTo>
                    <a:pt x="0" y="143416"/>
                  </a:lnTo>
                  <a:close/>
                </a:path>
              </a:pathLst>
            </a:custGeom>
            <a:solidFill>
              <a:srgbClr val="7D4D4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4097101" cy="152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 spc="44" dirty="0" err="1">
                  <a:solidFill>
                    <a:srgbClr val="FFFFFF"/>
                  </a:solidFill>
                  <a:latin typeface="Aileron Bold"/>
                </a:rPr>
                <a:t>Brukerpanel</a:t>
              </a:r>
              <a:endParaRPr lang="en-US" sz="1500" spc="44" dirty="0">
                <a:solidFill>
                  <a:srgbClr val="FFFFFF"/>
                </a:solidFill>
                <a:latin typeface="Aileron Bold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419440" y="8985989"/>
            <a:ext cx="15556180" cy="544533"/>
            <a:chOff x="0" y="0"/>
            <a:chExt cx="4097101" cy="14341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097101" cy="143416"/>
            </a:xfrm>
            <a:custGeom>
              <a:avLst/>
              <a:gdLst/>
              <a:ahLst/>
              <a:cxnLst/>
              <a:rect l="l" t="t" r="r" b="b"/>
              <a:pathLst>
                <a:path w="4097101" h="143416">
                  <a:moveTo>
                    <a:pt x="0" y="0"/>
                  </a:moveTo>
                  <a:lnTo>
                    <a:pt x="4097101" y="0"/>
                  </a:lnTo>
                  <a:lnTo>
                    <a:pt x="4097101" y="143416"/>
                  </a:lnTo>
                  <a:lnTo>
                    <a:pt x="0" y="143416"/>
                  </a:lnTo>
                  <a:close/>
                </a:path>
              </a:pathLst>
            </a:custGeom>
            <a:solidFill>
              <a:srgbClr val="7D4D4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9525"/>
              <a:ext cx="4097101" cy="152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 spc="44" dirty="0" err="1">
                  <a:solidFill>
                    <a:srgbClr val="FFFFFF"/>
                  </a:solidFill>
                  <a:latin typeface="Aileron Bold"/>
                </a:rPr>
                <a:t>Studentpanel</a:t>
              </a:r>
              <a:endParaRPr lang="en-US" sz="1500" spc="44" dirty="0">
                <a:solidFill>
                  <a:srgbClr val="FFFFFF"/>
                </a:solidFill>
                <a:latin typeface="Aileron Bold"/>
              </a:endParaRPr>
            </a:p>
          </p:txBody>
        </p:sp>
      </p:grpSp>
      <p:sp>
        <p:nvSpPr>
          <p:cNvPr id="49" name="AutoShape 49"/>
          <p:cNvSpPr/>
          <p:nvPr/>
        </p:nvSpPr>
        <p:spPr>
          <a:xfrm flipH="1" flipV="1">
            <a:off x="2460346" y="7685521"/>
            <a:ext cx="9525" cy="49525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0" name="AutoShape 50"/>
          <p:cNvSpPr/>
          <p:nvPr/>
        </p:nvSpPr>
        <p:spPr>
          <a:xfrm flipV="1">
            <a:off x="4713607" y="7685521"/>
            <a:ext cx="0" cy="499622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1" name="AutoShape 51"/>
          <p:cNvSpPr/>
          <p:nvPr/>
        </p:nvSpPr>
        <p:spPr>
          <a:xfrm flipH="1" flipV="1">
            <a:off x="6971631" y="7685609"/>
            <a:ext cx="4763" cy="513865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2" name="AutoShape 52"/>
          <p:cNvSpPr/>
          <p:nvPr/>
        </p:nvSpPr>
        <p:spPr>
          <a:xfrm flipH="1" flipV="1">
            <a:off x="9225633" y="7685653"/>
            <a:ext cx="4763" cy="513865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3" name="AutoShape 53"/>
          <p:cNvSpPr/>
          <p:nvPr/>
        </p:nvSpPr>
        <p:spPr>
          <a:xfrm flipH="1" flipV="1">
            <a:off x="11464499" y="7666867"/>
            <a:ext cx="4762" cy="513865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4" name="AutoShape 54"/>
          <p:cNvSpPr/>
          <p:nvPr/>
        </p:nvSpPr>
        <p:spPr>
          <a:xfrm flipH="1" flipV="1">
            <a:off x="13698142" y="7671277"/>
            <a:ext cx="4762" cy="513865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5" name="AutoShape 55"/>
          <p:cNvSpPr/>
          <p:nvPr/>
        </p:nvSpPr>
        <p:spPr>
          <a:xfrm flipH="1" flipV="1">
            <a:off x="15990876" y="7666823"/>
            <a:ext cx="4762" cy="513865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6" name="AutoShape 56"/>
          <p:cNvSpPr/>
          <p:nvPr/>
        </p:nvSpPr>
        <p:spPr>
          <a:xfrm flipH="1" flipV="1">
            <a:off x="2474633" y="8725354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7" name="AutoShape 57"/>
          <p:cNvSpPr/>
          <p:nvPr/>
        </p:nvSpPr>
        <p:spPr>
          <a:xfrm flipH="1" flipV="1">
            <a:off x="4727894" y="8725398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8" name="AutoShape 58"/>
          <p:cNvSpPr/>
          <p:nvPr/>
        </p:nvSpPr>
        <p:spPr>
          <a:xfrm flipH="1" flipV="1">
            <a:off x="6981156" y="8725398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9" name="AutoShape 59"/>
          <p:cNvSpPr/>
          <p:nvPr/>
        </p:nvSpPr>
        <p:spPr>
          <a:xfrm flipH="1" flipV="1">
            <a:off x="9235158" y="8725398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60" name="AutoShape 60"/>
          <p:cNvSpPr/>
          <p:nvPr/>
        </p:nvSpPr>
        <p:spPr>
          <a:xfrm flipH="1" flipV="1">
            <a:off x="11466881" y="8725398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61" name="AutoShape 61"/>
          <p:cNvSpPr/>
          <p:nvPr/>
        </p:nvSpPr>
        <p:spPr>
          <a:xfrm flipH="1" flipV="1">
            <a:off x="13707667" y="8725354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62" name="AutoShape 62"/>
          <p:cNvSpPr/>
          <p:nvPr/>
        </p:nvSpPr>
        <p:spPr>
          <a:xfrm flipH="1" flipV="1">
            <a:off x="16000401" y="8725398"/>
            <a:ext cx="0" cy="260636"/>
          </a:xfrm>
          <a:prstGeom prst="line">
            <a:avLst/>
          </a:prstGeom>
          <a:ln w="1905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63" name="AutoShape 63"/>
          <p:cNvSpPr/>
          <p:nvPr/>
        </p:nvSpPr>
        <p:spPr>
          <a:xfrm flipH="1">
            <a:off x="4567560" y="5563785"/>
            <a:ext cx="0" cy="0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65" name="TextBox 65"/>
          <p:cNvSpPr txBox="1"/>
          <p:nvPr/>
        </p:nvSpPr>
        <p:spPr>
          <a:xfrm>
            <a:off x="3267589" y="900593"/>
            <a:ext cx="12315857" cy="64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8856" b="1" spc="177" dirty="0">
                <a:solidFill>
                  <a:srgbClr val="F15C59"/>
                </a:solidFill>
                <a:latin typeface="+mj-lt"/>
              </a:rPr>
              <a:t>ORGANISASJONSKART</a:t>
            </a:r>
          </a:p>
        </p:txBody>
      </p:sp>
      <p:sp>
        <p:nvSpPr>
          <p:cNvPr id="67" name="Freeform 8">
            <a:extLst>
              <a:ext uri="{FF2B5EF4-FFF2-40B4-BE49-F238E27FC236}">
                <a16:creationId xmlns:a16="http://schemas.microsoft.com/office/drawing/2014/main" id="{F3F09279-8DD8-4348-DAA2-6DA0B222356C}"/>
              </a:ext>
            </a:extLst>
          </p:cNvPr>
          <p:cNvSpPr/>
          <p:nvPr/>
        </p:nvSpPr>
        <p:spPr>
          <a:xfrm>
            <a:off x="218852" y="122947"/>
            <a:ext cx="2226120" cy="1450556"/>
          </a:xfrm>
          <a:custGeom>
            <a:avLst/>
            <a:gdLst/>
            <a:ahLst/>
            <a:cxnLst/>
            <a:rect l="l" t="t" r="r" b="b"/>
            <a:pathLst>
              <a:path w="2226120" h="1450556">
                <a:moveTo>
                  <a:pt x="0" y="0"/>
                </a:moveTo>
                <a:lnTo>
                  <a:pt x="2226121" y="0"/>
                </a:lnTo>
                <a:lnTo>
                  <a:pt x="2226121" y="1450557"/>
                </a:lnTo>
                <a:lnTo>
                  <a:pt x="0" y="1450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488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8" name="AutoShape 3">
            <a:extLst>
              <a:ext uri="{FF2B5EF4-FFF2-40B4-BE49-F238E27FC236}">
                <a16:creationId xmlns:a16="http://schemas.microsoft.com/office/drawing/2014/main" id="{7A7B46A6-043A-AAF1-FFAD-EFA90ED4A52F}"/>
              </a:ext>
            </a:extLst>
          </p:cNvPr>
          <p:cNvSpPr/>
          <p:nvPr/>
        </p:nvSpPr>
        <p:spPr>
          <a:xfrm>
            <a:off x="218852" y="1771137"/>
            <a:ext cx="8925148" cy="178577"/>
          </a:xfrm>
          <a:prstGeom prst="rect">
            <a:avLst/>
          </a:prstGeom>
          <a:solidFill>
            <a:srgbClr val="F15C59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18661" cy="10287000"/>
          </a:xfrm>
          <a:custGeom>
            <a:avLst/>
            <a:gdLst/>
            <a:ahLst/>
            <a:cxnLst/>
            <a:rect l="l" t="t" r="r" b="b"/>
            <a:pathLst>
              <a:path w="12118661" h="10854950">
                <a:moveTo>
                  <a:pt x="0" y="0"/>
                </a:moveTo>
                <a:lnTo>
                  <a:pt x="12118661" y="0"/>
                </a:lnTo>
                <a:lnTo>
                  <a:pt x="12118661" y="10854950"/>
                </a:lnTo>
                <a:lnTo>
                  <a:pt x="0" y="1085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3228" t="-5521" r="-16200" b="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90158" y="303422"/>
            <a:ext cx="2226120" cy="1450556"/>
          </a:xfrm>
          <a:custGeom>
            <a:avLst/>
            <a:gdLst/>
            <a:ahLst/>
            <a:cxnLst/>
            <a:rect l="l" t="t" r="r" b="b"/>
            <a:pathLst>
              <a:path w="2226120" h="1450556">
                <a:moveTo>
                  <a:pt x="0" y="0"/>
                </a:moveTo>
                <a:lnTo>
                  <a:pt x="2226120" y="0"/>
                </a:lnTo>
                <a:lnTo>
                  <a:pt x="2226120" y="1450556"/>
                </a:lnTo>
                <a:lnTo>
                  <a:pt x="0" y="145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4883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1782252" y="2409574"/>
            <a:ext cx="8059975" cy="5698564"/>
            <a:chOff x="0" y="0"/>
            <a:chExt cx="2726461" cy="19276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26461" cy="1927662"/>
            </a:xfrm>
            <a:custGeom>
              <a:avLst/>
              <a:gdLst/>
              <a:ahLst/>
              <a:cxnLst/>
              <a:rect l="l" t="t" r="r" b="b"/>
              <a:pathLst>
                <a:path w="2726461" h="1927662">
                  <a:moveTo>
                    <a:pt x="0" y="0"/>
                  </a:moveTo>
                  <a:lnTo>
                    <a:pt x="2726461" y="0"/>
                  </a:lnTo>
                  <a:lnTo>
                    <a:pt x="2726461" y="1927662"/>
                  </a:lnTo>
                  <a:lnTo>
                    <a:pt x="0" y="1927662"/>
                  </a:lnTo>
                  <a:close/>
                </a:path>
              </a:pathLst>
            </a:custGeom>
            <a:solidFill>
              <a:srgbClr val="C35157">
                <a:alpha val="86667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59832" y="1753978"/>
            <a:ext cx="8059975" cy="1871450"/>
            <a:chOff x="0" y="0"/>
            <a:chExt cx="2726461" cy="6330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26461" cy="633058"/>
            </a:xfrm>
            <a:custGeom>
              <a:avLst/>
              <a:gdLst/>
              <a:ahLst/>
              <a:cxnLst/>
              <a:rect l="l" t="t" r="r" b="b"/>
              <a:pathLst>
                <a:path w="2726461" h="633058">
                  <a:moveTo>
                    <a:pt x="0" y="0"/>
                  </a:moveTo>
                  <a:lnTo>
                    <a:pt x="2726461" y="0"/>
                  </a:lnTo>
                  <a:lnTo>
                    <a:pt x="2726461" y="633058"/>
                  </a:lnTo>
                  <a:lnTo>
                    <a:pt x="0" y="633058"/>
                  </a:lnTo>
                  <a:close/>
                </a:path>
              </a:pathLst>
            </a:custGeom>
            <a:solidFill>
              <a:srgbClr val="C35157">
                <a:alpha val="86667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59832" y="4207775"/>
            <a:ext cx="8059975" cy="1871450"/>
            <a:chOff x="0" y="0"/>
            <a:chExt cx="2726461" cy="63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26461" cy="633058"/>
            </a:xfrm>
            <a:custGeom>
              <a:avLst/>
              <a:gdLst/>
              <a:ahLst/>
              <a:cxnLst/>
              <a:rect l="l" t="t" r="r" b="b"/>
              <a:pathLst>
                <a:path w="2726461" h="633058">
                  <a:moveTo>
                    <a:pt x="0" y="0"/>
                  </a:moveTo>
                  <a:lnTo>
                    <a:pt x="2726461" y="0"/>
                  </a:lnTo>
                  <a:lnTo>
                    <a:pt x="2726461" y="633058"/>
                  </a:lnTo>
                  <a:lnTo>
                    <a:pt x="0" y="633058"/>
                  </a:lnTo>
                  <a:close/>
                </a:path>
              </a:pathLst>
            </a:custGeom>
            <a:solidFill>
              <a:srgbClr val="C35157">
                <a:alpha val="86667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59832" y="6721585"/>
            <a:ext cx="8059975" cy="1871450"/>
            <a:chOff x="0" y="0"/>
            <a:chExt cx="2726461" cy="6330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26461" cy="633058"/>
            </a:xfrm>
            <a:custGeom>
              <a:avLst/>
              <a:gdLst/>
              <a:ahLst/>
              <a:cxnLst/>
              <a:rect l="l" t="t" r="r" b="b"/>
              <a:pathLst>
                <a:path w="2726461" h="633058">
                  <a:moveTo>
                    <a:pt x="0" y="0"/>
                  </a:moveTo>
                  <a:lnTo>
                    <a:pt x="2726461" y="0"/>
                  </a:lnTo>
                  <a:lnTo>
                    <a:pt x="2726461" y="633058"/>
                  </a:lnTo>
                  <a:lnTo>
                    <a:pt x="0" y="633058"/>
                  </a:lnTo>
                  <a:close/>
                </a:path>
              </a:pathLst>
            </a:custGeom>
            <a:solidFill>
              <a:srgbClr val="C35157">
                <a:alpha val="86667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90828" y="3340143"/>
            <a:ext cx="7442822" cy="35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Samhandling</a:t>
            </a:r>
            <a:r>
              <a:rPr lang="en-US" sz="4999" dirty="0">
                <a:solidFill>
                  <a:srgbClr val="FFFFFF"/>
                </a:solidFill>
                <a:latin typeface="Glacial Indifference"/>
              </a:rPr>
              <a:t> i Alrek </a:t>
            </a: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helseklynge</a:t>
            </a:r>
            <a:r>
              <a:rPr lang="en-US" sz="49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mellom</a:t>
            </a:r>
            <a:r>
              <a:rPr lang="en-US" sz="49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ansatte</a:t>
            </a:r>
            <a:r>
              <a:rPr lang="en-US" sz="4999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brukere</a:t>
            </a:r>
            <a:r>
              <a:rPr lang="en-US" sz="49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og</a:t>
            </a:r>
            <a:r>
              <a:rPr lang="en-US" sz="49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Glacial Indifference"/>
              </a:rPr>
              <a:t>studenter</a:t>
            </a:r>
            <a:endParaRPr lang="en-US" sz="4999" dirty="0">
              <a:solidFill>
                <a:srgbClr val="FFFFFF"/>
              </a:solidFill>
              <a:latin typeface="Glacial Indifferen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429280" y="2159003"/>
            <a:ext cx="5921079" cy="10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3"/>
              </a:lnSpc>
            </a:pP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Vi </a:t>
            </a: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oppsøker</a:t>
            </a: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og</a:t>
            </a: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deler</a:t>
            </a: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kunnskap</a:t>
            </a: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ideer</a:t>
            </a: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 </a:t>
            </a:r>
          </a:p>
          <a:p>
            <a:pPr algn="ctr">
              <a:lnSpc>
                <a:spcPts val="4063"/>
              </a:lnSpc>
            </a:pP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og</a:t>
            </a:r>
            <a:r>
              <a:rPr lang="en-US" sz="2902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902" dirty="0" err="1">
                <a:solidFill>
                  <a:srgbClr val="FFFFFF"/>
                </a:solidFill>
                <a:latin typeface="Glacial Indifference"/>
              </a:rPr>
              <a:t>fasiliteter</a:t>
            </a:r>
            <a:endParaRPr lang="en-US" sz="2902" dirty="0">
              <a:solidFill>
                <a:srgbClr val="FFFFFF"/>
              </a:solidFill>
              <a:latin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359832" y="4615378"/>
            <a:ext cx="7928168" cy="979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>
                <a:solidFill>
                  <a:srgbClr val="FFFFFF"/>
                </a:solidFill>
                <a:latin typeface="Glacial Indifference"/>
              </a:rPr>
              <a:t>Vi utforsker problemer, utvikler løsninger og nyttiggjør kunnskap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59832" y="7118738"/>
            <a:ext cx="7928168" cy="10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3"/>
              </a:lnSpc>
            </a:pPr>
            <a:r>
              <a:rPr lang="en-US" sz="2902">
                <a:solidFill>
                  <a:srgbClr val="FFFFFF"/>
                </a:solidFill>
                <a:latin typeface="Glacial Indifference"/>
              </a:rPr>
              <a:t>Vi anerkjenner hverandres kompetanse og perspektiv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C414A3B3-8735-4DD7-AB87-682A2CCB2340}"/>
              </a:ext>
            </a:extLst>
          </p:cNvPr>
          <p:cNvSpPr/>
          <p:nvPr/>
        </p:nvSpPr>
        <p:spPr>
          <a:xfrm>
            <a:off x="2065866" y="7860384"/>
            <a:ext cx="16222134" cy="1481616"/>
          </a:xfrm>
          <a:prstGeom prst="rect">
            <a:avLst/>
          </a:prstGeom>
          <a:solidFill>
            <a:srgbClr val="F15C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10287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t>6/14/2024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E9FC26B-B316-41B5-B9EC-674B767AF081}"/>
              </a:ext>
            </a:extLst>
          </p:cNvPr>
          <p:cNvSpPr/>
          <p:nvPr/>
        </p:nvSpPr>
        <p:spPr>
          <a:xfrm>
            <a:off x="2065866" y="931884"/>
            <a:ext cx="16222134" cy="1481616"/>
          </a:xfrm>
          <a:prstGeom prst="rect">
            <a:avLst/>
          </a:prstGeom>
          <a:solidFill>
            <a:srgbClr val="F15C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771D2FE-FF0B-4F94-B333-234A5389D1E6}"/>
              </a:ext>
            </a:extLst>
          </p:cNvPr>
          <p:cNvSpPr txBox="1"/>
          <p:nvPr/>
        </p:nvSpPr>
        <p:spPr>
          <a:xfrm>
            <a:off x="2599268" y="1234421"/>
            <a:ext cx="1568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Hvordan vi jobber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2D34E09-8358-4037-9490-DCE2828AA299}"/>
              </a:ext>
            </a:extLst>
          </p:cNvPr>
          <p:cNvSpPr txBox="1"/>
          <p:nvPr/>
        </p:nvSpPr>
        <p:spPr>
          <a:xfrm>
            <a:off x="2065866" y="8053219"/>
            <a:ext cx="15663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viktigste er aktørenes drivkraft!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B90B219-88CE-3296-37A9-E12B7FED36E6}"/>
              </a:ext>
            </a:extLst>
          </p:cNvPr>
          <p:cNvGrpSpPr/>
          <p:nvPr/>
        </p:nvGrpSpPr>
        <p:grpSpPr>
          <a:xfrm>
            <a:off x="2065866" y="2665223"/>
            <a:ext cx="2829320" cy="4626836"/>
            <a:chOff x="1900040" y="2674592"/>
            <a:chExt cx="2829320" cy="4626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B2B49D9-B88D-4525-90AE-2F46B3F5AF67}"/>
                </a:ext>
              </a:extLst>
            </p:cNvPr>
            <p:cNvSpPr/>
            <p:nvPr/>
          </p:nvSpPr>
          <p:spPr>
            <a:xfrm>
              <a:off x="1900040" y="6767377"/>
              <a:ext cx="2829320" cy="53405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Møteplasser</a:t>
              </a:r>
            </a:p>
          </p:txBody>
        </p: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02666107-97C2-FAF9-8753-9CC3885A3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0040" y="2674592"/>
              <a:ext cx="2829320" cy="408838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E6F06336-7BFB-DD85-ACCC-9B5A5021A514}"/>
              </a:ext>
            </a:extLst>
          </p:cNvPr>
          <p:cNvGrpSpPr/>
          <p:nvPr/>
        </p:nvGrpSpPr>
        <p:grpSpPr>
          <a:xfrm>
            <a:off x="5372100" y="2679213"/>
            <a:ext cx="3952435" cy="3954169"/>
            <a:chOff x="4906921" y="2655810"/>
            <a:chExt cx="3848406" cy="39457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C0BB41E-14B5-4AA0-AE9D-E415931F89E0}"/>
                </a:ext>
              </a:extLst>
            </p:cNvPr>
            <p:cNvSpPr/>
            <p:nvPr/>
          </p:nvSpPr>
          <p:spPr>
            <a:xfrm>
              <a:off x="4907030" y="6036325"/>
              <a:ext cx="3848297" cy="5652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Klyngemidler</a:t>
              </a:r>
            </a:p>
          </p:txBody>
        </p:sp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EAA91D5A-90CB-243E-D646-6DF12F6C3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6921" y="2655810"/>
              <a:ext cx="3848406" cy="338051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C8DF3C3A-45B4-4E78-574C-DAB89716AD2C}"/>
              </a:ext>
            </a:extLst>
          </p:cNvPr>
          <p:cNvGrpSpPr/>
          <p:nvPr/>
        </p:nvGrpSpPr>
        <p:grpSpPr>
          <a:xfrm>
            <a:off x="9801449" y="2715727"/>
            <a:ext cx="4081819" cy="3954169"/>
            <a:chOff x="9476823" y="2674592"/>
            <a:chExt cx="4081819" cy="39541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3B978778-C91B-4203-B3A3-337BD155BD19}"/>
                </a:ext>
              </a:extLst>
            </p:cNvPr>
            <p:cNvSpPr/>
            <p:nvPr/>
          </p:nvSpPr>
          <p:spPr>
            <a:xfrm>
              <a:off x="9476823" y="6053808"/>
              <a:ext cx="4081819" cy="57495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Eksterne midler</a:t>
              </a:r>
            </a:p>
          </p:txBody>
        </p:sp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E0B66E89-B273-23CB-DE50-2D80554F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6823" y="2674592"/>
              <a:ext cx="4081819" cy="337921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0501E7C3-FFCC-711C-27A3-D4D95B71423A}"/>
              </a:ext>
            </a:extLst>
          </p:cNvPr>
          <p:cNvGrpSpPr/>
          <p:nvPr/>
        </p:nvGrpSpPr>
        <p:grpSpPr>
          <a:xfrm>
            <a:off x="14360182" y="2665223"/>
            <a:ext cx="3821766" cy="3992827"/>
            <a:chOff x="14066049" y="2626308"/>
            <a:chExt cx="3821766" cy="39928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16CC934-E3AC-4F10-B4EC-1F6B51E31730}"/>
                </a:ext>
              </a:extLst>
            </p:cNvPr>
            <p:cNvSpPr/>
            <p:nvPr/>
          </p:nvSpPr>
          <p:spPr>
            <a:xfrm>
              <a:off x="14066049" y="6044238"/>
              <a:ext cx="3821766" cy="57489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6858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Synlighet</a:t>
              </a:r>
            </a:p>
          </p:txBody>
        </p:sp>
        <p:pic>
          <p:nvPicPr>
            <p:cNvPr id="29" name="Bilde 28">
              <a:extLst>
                <a:ext uri="{FF2B5EF4-FFF2-40B4-BE49-F238E27FC236}">
                  <a16:creationId xmlns:a16="http://schemas.microsoft.com/office/drawing/2014/main" id="{8584821A-C892-415C-4515-FC96C6BD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6049" y="2626308"/>
              <a:ext cx="3821766" cy="341270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872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47800" y="0"/>
            <a:ext cx="20528084" cy="4819200"/>
          </a:xfrm>
          <a:prstGeom prst="rect">
            <a:avLst/>
          </a:prstGeom>
          <a:solidFill>
            <a:srgbClr val="F58D8A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472948" y="5467800"/>
            <a:ext cx="15280610" cy="4316557"/>
          </a:xfrm>
          <a:custGeom>
            <a:avLst/>
            <a:gdLst/>
            <a:ahLst/>
            <a:cxnLst/>
            <a:rect l="l" t="t" r="r" b="b"/>
            <a:pathLst>
              <a:path w="15280610" h="4316557">
                <a:moveTo>
                  <a:pt x="0" y="0"/>
                </a:moveTo>
                <a:lnTo>
                  <a:pt x="15280610" y="0"/>
                </a:lnTo>
                <a:lnTo>
                  <a:pt x="15280610" y="4316556"/>
                </a:lnTo>
                <a:lnTo>
                  <a:pt x="0" y="4316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2185063" y="1439430"/>
            <a:ext cx="13917874" cy="1261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9">
                <a:solidFill>
                  <a:srgbClr val="000000"/>
                </a:solidFill>
                <a:latin typeface="Glacial Indifference"/>
              </a:rPr>
              <a:t>Bedre helse og livskvalitet for alle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92856" y="3136104"/>
            <a:ext cx="5624978" cy="771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-bærekraft i alt vi gjør-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5005-6F87-4A6D-9D29-A35E1F6B6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73DB-EEAF-42DD-B8C5-A1B4D2ECD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C23A21-D39C-498E-B959-E94E71A3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DF213F2-281E-B0A4-99E3-FA2DC78E8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582" t="33941" r="6917" b="3290"/>
          <a:stretch/>
        </p:blipFill>
        <p:spPr>
          <a:xfrm>
            <a:off x="15500434" y="222820"/>
            <a:ext cx="2508068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47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lrek Helseklynge">
      <a:dk1>
        <a:srgbClr val="2F4463"/>
      </a:dk1>
      <a:lt1>
        <a:srgbClr val="FFFFFF"/>
      </a:lt1>
      <a:dk2>
        <a:srgbClr val="2F4463"/>
      </a:dk2>
      <a:lt2>
        <a:srgbClr val="FFFFFF"/>
      </a:lt2>
      <a:accent1>
        <a:srgbClr val="D8B956"/>
      </a:accent1>
      <a:accent2>
        <a:srgbClr val="F15C59"/>
      </a:accent2>
      <a:accent3>
        <a:srgbClr val="79965F"/>
      </a:accent3>
      <a:accent4>
        <a:srgbClr val="FFFFFF"/>
      </a:accent4>
      <a:accent5>
        <a:srgbClr val="4F5800"/>
      </a:accent5>
      <a:accent6>
        <a:srgbClr val="F58D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553</Words>
  <Application>Microsoft Office PowerPoint</Application>
  <PresentationFormat>Egendefinert</PresentationFormat>
  <Paragraphs>87</Paragraphs>
  <Slides>16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5" baseType="lpstr">
      <vt:lpstr>Aileron Bold</vt:lpstr>
      <vt:lpstr>Arial</vt:lpstr>
      <vt:lpstr>Calibri</vt:lpstr>
      <vt:lpstr>.Lucida Grande UI Regular</vt:lpstr>
      <vt:lpstr>System Font Regular</vt:lpstr>
      <vt:lpstr>Glacial Indifference</vt:lpstr>
      <vt:lpstr>Wingdings</vt:lpstr>
      <vt:lpstr>Office Theme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Alrek helseklynge årsmelding 2023</dc:title>
  <dc:creator>Berit Angelskår</dc:creator>
  <cp:lastModifiedBy>Berit Angelskår</cp:lastModifiedBy>
  <cp:revision>7</cp:revision>
  <dcterms:created xsi:type="dcterms:W3CDTF">2006-08-16T00:00:00Z</dcterms:created>
  <dcterms:modified xsi:type="dcterms:W3CDTF">2024-06-14T08:55:57Z</dcterms:modified>
  <dc:identifier>DAF1dgt2q9k</dc:identifier>
</cp:coreProperties>
</file>