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4137" r:id="rId6"/>
    <p:sldMasterId id="2147484167" r:id="rId7"/>
  </p:sldMasterIdLst>
  <p:notesMasterIdLst>
    <p:notesMasterId r:id="rId24"/>
  </p:notesMasterIdLst>
  <p:sldIdLst>
    <p:sldId id="261" r:id="rId8"/>
    <p:sldId id="263" r:id="rId9"/>
    <p:sldId id="265" r:id="rId10"/>
    <p:sldId id="271" r:id="rId11"/>
    <p:sldId id="262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56" r:id="rId21"/>
    <p:sldId id="276" r:id="rId22"/>
    <p:sldId id="259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2" autoAdjust="0"/>
    <p:restoredTop sz="76516" autoAdjust="0"/>
  </p:normalViewPr>
  <p:slideViewPr>
    <p:cSldViewPr snapToGrid="0">
      <p:cViewPr varScale="1">
        <p:scale>
          <a:sx n="66" d="100"/>
          <a:sy n="66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it Angelskår" userId="2020b41b-4d1c-4c4f-8d89-acf1b5d8a698" providerId="ADAL" clId="{F551493F-BBF6-4EE9-ABF9-B33D3DBCE4B6}"/>
    <pc:docChg chg="custSel modSld">
      <pc:chgData name="Berit Angelskår" userId="2020b41b-4d1c-4c4f-8d89-acf1b5d8a698" providerId="ADAL" clId="{F551493F-BBF6-4EE9-ABF9-B33D3DBCE4B6}" dt="2023-10-25T16:41:43.604" v="358" actId="20577"/>
      <pc:docMkLst>
        <pc:docMk/>
      </pc:docMkLst>
      <pc:sldChg chg="modNotesTx">
        <pc:chgData name="Berit Angelskår" userId="2020b41b-4d1c-4c4f-8d89-acf1b5d8a698" providerId="ADAL" clId="{F551493F-BBF6-4EE9-ABF9-B33D3DBCE4B6}" dt="2023-10-25T16:41:12.069" v="295" actId="20577"/>
        <pc:sldMkLst>
          <pc:docMk/>
          <pc:sldMk cId="2141517654" sldId="256"/>
        </pc:sldMkLst>
      </pc:sldChg>
      <pc:sldChg chg="modNotesTx">
        <pc:chgData name="Berit Angelskår" userId="2020b41b-4d1c-4c4f-8d89-acf1b5d8a698" providerId="ADAL" clId="{F551493F-BBF6-4EE9-ABF9-B33D3DBCE4B6}" dt="2023-10-25T16:41:43.604" v="358" actId="20577"/>
        <pc:sldMkLst>
          <pc:docMk/>
          <pc:sldMk cId="3356334138" sldId="259"/>
        </pc:sldMkLst>
      </pc:sldChg>
      <pc:sldChg chg="modNotesTx">
        <pc:chgData name="Berit Angelskår" userId="2020b41b-4d1c-4c4f-8d89-acf1b5d8a698" providerId="ADAL" clId="{F551493F-BBF6-4EE9-ABF9-B33D3DBCE4B6}" dt="2023-10-25T16:38:52.860" v="56" actId="20577"/>
        <pc:sldMkLst>
          <pc:docMk/>
          <pc:sldMk cId="3629526833" sldId="262"/>
        </pc:sldMkLst>
      </pc:sldChg>
      <pc:sldChg chg="modNotesTx">
        <pc:chgData name="Berit Angelskår" userId="2020b41b-4d1c-4c4f-8d89-acf1b5d8a698" providerId="ADAL" clId="{F551493F-BBF6-4EE9-ABF9-B33D3DBCE4B6}" dt="2023-10-25T16:39:33.940" v="133" actId="20577"/>
        <pc:sldMkLst>
          <pc:docMk/>
          <pc:sldMk cId="1138164416" sldId="269"/>
        </pc:sldMkLst>
      </pc:sldChg>
      <pc:sldChg chg="modNotesTx">
        <pc:chgData name="Berit Angelskår" userId="2020b41b-4d1c-4c4f-8d89-acf1b5d8a698" providerId="ADAL" clId="{F551493F-BBF6-4EE9-ABF9-B33D3DBCE4B6}" dt="2023-10-25T16:39:51.754" v="180" actId="313"/>
        <pc:sldMkLst>
          <pc:docMk/>
          <pc:sldMk cId="2155411261" sldId="270"/>
        </pc:sldMkLst>
      </pc:sldChg>
      <pc:sldChg chg="modNotesTx">
        <pc:chgData name="Berit Angelskår" userId="2020b41b-4d1c-4c4f-8d89-acf1b5d8a698" providerId="ADAL" clId="{F551493F-BBF6-4EE9-ABF9-B33D3DBCE4B6}" dt="2023-10-25T16:40:35.108" v="245" actId="20577"/>
        <pc:sldMkLst>
          <pc:docMk/>
          <pc:sldMk cId="4204899409" sldId="274"/>
        </pc:sldMkLst>
      </pc:sldChg>
      <pc:sldChg chg="modNotesTx">
        <pc:chgData name="Berit Angelskår" userId="2020b41b-4d1c-4c4f-8d89-acf1b5d8a698" providerId="ADAL" clId="{F551493F-BBF6-4EE9-ABF9-B33D3DBCE4B6}" dt="2023-10-25T16:41:32.600" v="324" actId="20577"/>
        <pc:sldMkLst>
          <pc:docMk/>
          <pc:sldMk cId="2692863362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3448E-8D43-485A-9FB4-103A81F62C86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3FCDF-7CCA-4F17-A3B0-3EA7A16B52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523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stanford.edu/magazine/article/tales-failure-silos-and-scalin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stanford.edu/magazine/article/tales-failure-silos-and-scali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01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9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Ill.: Tales of failure, silos and scaling | Stanford University School of Engineering</a:t>
            </a:r>
            <a:r>
              <a:rPr lang="en-US" dirty="0"/>
              <a:t>, Kevin Croft</a:t>
            </a:r>
          </a:p>
          <a:p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tilbake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. Alrek 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fasiliterende</a:t>
            </a:r>
            <a:r>
              <a:rPr lang="en-US" dirty="0"/>
              <a:t> </a:t>
            </a:r>
            <a:r>
              <a:rPr lang="en-US" dirty="0" err="1"/>
              <a:t>klynge</a:t>
            </a:r>
            <a:r>
              <a:rPr lang="en-US" dirty="0"/>
              <a:t> –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ønsker</a:t>
            </a:r>
            <a:r>
              <a:rPr lang="en-US" dirty="0"/>
              <a:t> å </a:t>
            </a:r>
            <a:r>
              <a:rPr lang="en-US" dirty="0" err="1"/>
              <a:t>stikke</a:t>
            </a:r>
            <a:r>
              <a:rPr lang="en-US" dirty="0"/>
              <a:t> </a:t>
            </a:r>
            <a:r>
              <a:rPr lang="en-US" dirty="0" err="1"/>
              <a:t>hodet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orientere</a:t>
            </a:r>
            <a:r>
              <a:rPr lang="en-US" dirty="0"/>
              <a:t> seg </a:t>
            </a:r>
            <a:r>
              <a:rPr lang="en-US" dirty="0" err="1"/>
              <a:t>utover</a:t>
            </a:r>
            <a:r>
              <a:rPr lang="en-US" dirty="0"/>
              <a:t> – vi tar </a:t>
            </a:r>
            <a:r>
              <a:rPr lang="en-US" dirty="0" err="1"/>
              <a:t>Imot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2896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til programkomiteen</a:t>
            </a:r>
          </a:p>
          <a:p>
            <a:r>
              <a:rPr lang="nb-NO" dirty="0"/>
              <a:t>Faglig forum, OG Ingrid Hagerup</a:t>
            </a:r>
          </a:p>
          <a:p>
            <a:r>
              <a:rPr lang="nb-NO" dirty="0" err="1"/>
              <a:t>Alreverter</a:t>
            </a:r>
            <a:endParaRPr lang="nb-NO" dirty="0"/>
          </a:p>
          <a:p>
            <a:r>
              <a:rPr lang="nb-NO" dirty="0"/>
              <a:t>BCEPS – Bikuben etter lunsj</a:t>
            </a:r>
          </a:p>
          <a:p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ways</a:t>
            </a:r>
            <a:r>
              <a:rPr lang="nb-NO" dirty="0"/>
              <a:t> ros idrettsklynge polyfon (Day Zero)</a:t>
            </a:r>
          </a:p>
          <a:p>
            <a:r>
              <a:rPr lang="nb-NO" dirty="0"/>
              <a:t>Utdanningen helse og samfunn</a:t>
            </a:r>
          </a:p>
          <a:p>
            <a:r>
              <a:rPr lang="nb-NO" dirty="0"/>
              <a:t>Hva var vi opptatt av?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63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Innlede tema prioritering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142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Innlede Marte Kvittum Tangen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83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4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Men hva er egentlig en klynge?</a:t>
            </a:r>
          </a:p>
          <a:p>
            <a:r>
              <a:rPr lang="nb-NO"/>
              <a:t>Og hvorfor?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97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Ill.: Tales of failure, silos and scaling | Stanford University School of Engineering</a:t>
            </a:r>
            <a:r>
              <a:rPr lang="en-US" dirty="0"/>
              <a:t>, Kevin Croft</a:t>
            </a:r>
          </a:p>
          <a:p>
            <a:endParaRPr lang="en-US" dirty="0"/>
          </a:p>
          <a:p>
            <a:r>
              <a:rPr lang="nb-NO" dirty="0"/>
              <a:t>Hva kjennetegner en silo?</a:t>
            </a:r>
          </a:p>
          <a:p>
            <a:r>
              <a:rPr lang="nb-NO" dirty="0"/>
              <a:t>Hvorfor må vi ut av siloene for å samarbeide – og om hva?</a:t>
            </a:r>
          </a:p>
          <a:p>
            <a:r>
              <a:rPr lang="nb-NO" dirty="0"/>
              <a:t>Hvordan kan en klynge bidra?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24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Løsningsorientert forskning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0868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Fremtidsrettet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412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Nytteperspektivet – er ikke innovasjon før det er i bruk og har nytte for noen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922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Beslutninger tas på ulike nivå: </a:t>
            </a:r>
            <a:r>
              <a:rPr lang="nb-NO" dirty="0" err="1"/>
              <a:t>Idivid</a:t>
            </a:r>
            <a:r>
              <a:rPr lang="nb-NO" dirty="0"/>
              <a:t>, ansatt, leder, politiker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FCDF-7CCA-4F17-A3B0-3EA7A16B528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338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 dem som skal ha nytte av kunnskap og løsninger -&gt; kontekstuell forståelse av «bruker»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2205B-D463-4A9A-A74C-959A36C827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4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0001BC-C825-DDC5-00F4-D8DED0878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C54582E-DC17-AB9A-61FF-ACB789FEC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58E6B1-12BB-EBB8-4F0F-A91763F45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6B11B5-A921-CF6C-FD8B-D1D0D5A2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D8510E-1305-409D-A865-E530CD9F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832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8B6E44-EB3D-B2DA-9A84-DA94FCC1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78D3716-A387-48D1-8CD6-59FF7946D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9F0F6D-226B-D718-B699-34ABB493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2A52B5-E353-1281-F33F-D6DB374E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A77CD5-4C66-52EE-AB7B-8E5657E3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607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1A1D03E-57C5-4172-5F6D-B953A2F1C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1055588-2865-AE89-3E01-E43EEBCDB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A29C8C-B1E7-E765-2881-ADD77355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E8DFD9-4A9F-C636-9922-65B84087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553EA1-CC2F-B310-5637-05EB40BC2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838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DAE1-547E-4FD5-9EBD-BD79EFDA524D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FF05-69CD-4BCE-B352-ECEB0A92E1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6051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797" y="1122363"/>
            <a:ext cx="10364411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797" y="3602037"/>
            <a:ext cx="1036441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DAE1-547E-4FD5-9EBD-BD79EFDA524D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FF05-69CD-4BCE-B352-ECEB0A92E1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310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0C298-39FF-6545-9040-191A6287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25.10.2023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770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25.10.2023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1183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62F37D-E94F-A16E-7E23-8083777E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9526C4-C122-E30F-1125-44ACDAC61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172074-802A-E369-B38C-2E990E28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895066-E8E5-0D9C-34A1-D9411657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784BDF-03FB-DBC8-C0D7-5068655C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708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DC6F9D-8086-5C7E-DD24-8E7A6287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3273C2-2BDE-041C-9343-8D8E18AC8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F54F3D-4A96-D163-91AE-1133BACB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813EDB-F756-AD99-C2AB-AE940D0B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A95143-DEE3-3D19-D48E-C6013D09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982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1A025C-2D9D-A8EA-7F04-3930F659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3DF949-4643-A453-3787-09754979B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DF5D397-6A0B-20AA-C2F2-211A08BD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BBDCBD2-A116-85A7-5F28-2CF5438C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2007030-6E22-2D55-0482-E55752EF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E2FCEBA-8DB2-D840-2920-2FCF855F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931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5E909A-1866-A269-E8A6-46A3C0EA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D3EE8D-17EC-3804-438C-A48D1BCAC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0D17566-E406-848A-036E-7C26EB750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394F584-51A7-1B72-0EB1-C7B135706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7F0C124-61ED-9F66-0D05-6B11C46C1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BB475CF-166C-8205-B769-8D537648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B4B994F-5BAC-9F00-9BC2-27C91178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E8EA3A9-C049-CF82-5A93-BCBAE253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71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3B5D7A-64B9-F60E-51A4-E09F6290E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71CD57E-6EBF-0E06-C47C-E9368552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F4B8539-2008-BC4D-1C55-EB1D3CB2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CEB26F2-31BC-CFFC-7943-3A86452F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19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E4B26CC-5806-81C9-013D-1E7C92C9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4AC7DCF-53A0-9E18-7ECF-9566F41A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C182FC-6719-671B-7DD6-77903B5B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781788-56D0-338A-6481-9EC35B32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13B8ED-A6F4-CC00-C2B0-B2F9E3C5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67E100-CFD1-F032-3F55-9EA7308BE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874864A-53F7-2D40-DB26-D6C4439C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37E10DE-CD5F-F3E4-6735-410E21DE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4AA3DF-19FB-9F71-D279-D2A4C07D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8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150D24-109D-1B15-6940-B486F819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4DFE98-DB05-4D1F-AC09-D03C3ED2E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A68726-45E3-09DE-AFA4-362C88C4C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4B677F-D8A6-704F-AA25-D8CDE636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101955-20E0-6691-4B13-4ED0C31A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437B84B-FCA8-BD49-B66A-279C941F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88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9DA322-CA55-4478-F19B-031281FB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CA39949-D3B5-1579-E2CF-799BD3CE1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178C4A-DD8D-BAC4-19D1-04353AB72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68826-7F18-4119-BAA0-3E9214F325BE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6260FC-AC5C-6A0D-A237-86F5B0647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4A9FE4-0EE9-8857-A886-899F69560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8C30-2EEA-455E-A160-8D66A2232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66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7" y="609602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3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ADAE1-547E-4FD5-9EBD-BD79EFDA524D}" type="datetimeFigureOut">
              <a:rPr lang="nb-NO" smtClean="0"/>
              <a:t>25.10.2023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6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FF05-69CD-4BCE-B352-ECEB0A92E1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8321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EACB-0844-7C42-B1E0-A2F19FE96895}" type="datetime1">
              <a:rPr lang="nb-NO" smtClean="0"/>
              <a:t>25.10.2023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0729A-64FA-DF4C-AD0F-8872E7517BF2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b="23893"/>
          <a:stretch/>
        </p:blipFill>
        <p:spPr>
          <a:xfrm>
            <a:off x="10723981" y="6356351"/>
            <a:ext cx="787200" cy="3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C4683-E233-B14C-9E59-F2B35C32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37" r="1439"/>
          <a:stretch/>
        </p:blipFill>
        <p:spPr>
          <a:xfrm rot="16200000">
            <a:off x="-3021377" y="3109512"/>
            <a:ext cx="6858002" cy="63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B6CA3-8829-C74D-8ADE-991DDF2C75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201" y="6246150"/>
            <a:ext cx="927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4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◆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◇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E9A0-255F-48AA-8F8C-9F06434D431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79C03-F419-40AD-88C6-4C80B749BC91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b="23893"/>
          <a:stretch/>
        </p:blipFill>
        <p:spPr>
          <a:xfrm>
            <a:off x="10723981" y="6356351"/>
            <a:ext cx="787200" cy="3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16C00-FD70-40C6-AB47-088EC0798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8837" r="1439"/>
          <a:stretch/>
        </p:blipFill>
        <p:spPr>
          <a:xfrm rot="16200000">
            <a:off x="-3021377" y="3109512"/>
            <a:ext cx="6858002" cy="63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63BA0-CA94-46F5-9738-5B64BC8E8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201" y="6246150"/>
            <a:ext cx="927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bygning, scene, by&#10;&#10;Automatisk generert beskrivelse">
            <a:extLst>
              <a:ext uri="{FF2B5EF4-FFF2-40B4-BE49-F238E27FC236}">
                <a16:creationId xmlns:a16="http://schemas.microsoft.com/office/drawing/2014/main" id="{06A36B04-8022-4F44-8806-32CD631A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02" b="149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tile tx="0" ty="0" sx="100000" sy="100000" flip="none" algn="tl"/>
          </a:blipFill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ECB40D3D-C8B4-7F65-27DC-A5AD18CABDFA}"/>
              </a:ext>
            </a:extLst>
          </p:cNvPr>
          <p:cNvGrpSpPr/>
          <p:nvPr/>
        </p:nvGrpSpPr>
        <p:grpSpPr>
          <a:xfrm>
            <a:off x="1316182" y="745067"/>
            <a:ext cx="9559636" cy="4622280"/>
            <a:chOff x="1732845" y="745067"/>
            <a:chExt cx="8726310" cy="462228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303E790-BEBB-4A2B-AB47-B646FE765FC2}"/>
                </a:ext>
              </a:extLst>
            </p:cNvPr>
            <p:cNvSpPr/>
            <p:nvPr/>
          </p:nvSpPr>
          <p:spPr>
            <a:xfrm>
              <a:off x="1732845" y="745067"/>
              <a:ext cx="8726310" cy="2683933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5400" b="1">
                <a:solidFill>
                  <a:schemeClr val="bg1"/>
                </a:solidFill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A66289FC-035F-4921-9BDC-DF9B38D02149}"/>
                </a:ext>
              </a:extLst>
            </p:cNvPr>
            <p:cNvSpPr txBox="1"/>
            <p:nvPr/>
          </p:nvSpPr>
          <p:spPr>
            <a:xfrm>
              <a:off x="1732845" y="1609000"/>
              <a:ext cx="87263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800" b="1">
                  <a:solidFill>
                    <a:schemeClr val="bg1"/>
                  </a:solidFill>
                </a:rPr>
                <a:t>Alrek helseklynge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70CCE898-86CB-4E03-AF6D-AE65F09B8BA8}"/>
                </a:ext>
              </a:extLst>
            </p:cNvPr>
            <p:cNvSpPr/>
            <p:nvPr/>
          </p:nvSpPr>
          <p:spPr>
            <a:xfrm>
              <a:off x="1732845" y="3429000"/>
              <a:ext cx="8726310" cy="1938347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5400" b="1">
                <a:solidFill>
                  <a:schemeClr val="bg1"/>
                </a:solidFill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2770DA5-FCEA-4E37-B621-9562485E8DB2}"/>
                </a:ext>
              </a:extLst>
            </p:cNvPr>
            <p:cNvSpPr txBox="1"/>
            <p:nvPr/>
          </p:nvSpPr>
          <p:spPr>
            <a:xfrm>
              <a:off x="1732845" y="3879394"/>
              <a:ext cx="872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b="1" i="1">
                  <a:solidFill>
                    <a:schemeClr val="bg1"/>
                  </a:solidFill>
                </a:rPr>
                <a:t>Kunnskapsklynge for innovative helse- og omsorgsløsninger</a:t>
              </a:r>
            </a:p>
          </p:txBody>
        </p:sp>
      </p:grp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6182" y="641711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10/25/2023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7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1248E5-C2EF-2CB1-2A5B-CC4C2E387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C0F6D2-AB1E-DFE1-D1BA-7BF3E94A61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66267E2-07D8-EA7E-6C1A-4140AB901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5" t="19851" r="44167" b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1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C414A3B3-8735-4DD7-AB87-682A2CCB2340}"/>
              </a:ext>
            </a:extLst>
          </p:cNvPr>
          <p:cNvSpPr/>
          <p:nvPr/>
        </p:nvSpPr>
        <p:spPr>
          <a:xfrm>
            <a:off x="1377244" y="5136848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E9FC26B-B316-41B5-B9EC-674B767AF081}"/>
              </a:ext>
            </a:extLst>
          </p:cNvPr>
          <p:cNvSpPr/>
          <p:nvPr/>
        </p:nvSpPr>
        <p:spPr>
          <a:xfrm>
            <a:off x="1377244" y="621256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771D2FE-FF0B-4F94-B333-234A5389D1E6}"/>
              </a:ext>
            </a:extLst>
          </p:cNvPr>
          <p:cNvSpPr txBox="1"/>
          <p:nvPr/>
        </p:nvSpPr>
        <p:spPr>
          <a:xfrm>
            <a:off x="1732845" y="822947"/>
            <a:ext cx="1045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</a:t>
            </a:r>
            <a:r>
              <a:rPr kumimoji="0" lang="nb-NO" sz="3200" b="1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fasiliterende</a:t>
            </a:r>
            <a:r>
              <a:rPr kumimoji="0" lang="nb-NO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klynge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4844D743-1037-402C-BFF1-0FA7F6344F26}"/>
              </a:ext>
            </a:extLst>
          </p:cNvPr>
          <p:cNvGrpSpPr/>
          <p:nvPr/>
        </p:nvGrpSpPr>
        <p:grpSpPr>
          <a:xfrm>
            <a:off x="6598356" y="1776119"/>
            <a:ext cx="2879152" cy="2657935"/>
            <a:chOff x="6292826" y="1810691"/>
            <a:chExt cx="2789902" cy="2531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41C8158D-ADBF-421F-B9D5-1D4D1E6A7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2827" y="1810691"/>
              <a:ext cx="2789901" cy="21720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3B978778-C91B-4203-B3A3-337BD155BD19}"/>
                </a:ext>
              </a:extLst>
            </p:cNvPr>
            <p:cNvSpPr/>
            <p:nvPr/>
          </p:nvSpPr>
          <p:spPr>
            <a:xfrm>
              <a:off x="6292826" y="3977456"/>
              <a:ext cx="2789901" cy="36512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Eksterne midler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D4FF8C37-AE0C-4921-862A-3C1EF7B814C6}"/>
              </a:ext>
            </a:extLst>
          </p:cNvPr>
          <p:cNvGrpSpPr/>
          <p:nvPr/>
        </p:nvGrpSpPr>
        <p:grpSpPr>
          <a:xfrm>
            <a:off x="3543309" y="1776119"/>
            <a:ext cx="2879151" cy="2657935"/>
            <a:chOff x="9236460" y="1810691"/>
            <a:chExt cx="2777048" cy="2575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49BB008D-C0BE-4628-ABC0-FEF944C1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6460" y="1810691"/>
              <a:ext cx="2777048" cy="221010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C0BB41E-14B5-4AA0-AE9D-E415931F89E0}"/>
                </a:ext>
              </a:extLst>
            </p:cNvPr>
            <p:cNvSpPr/>
            <p:nvPr/>
          </p:nvSpPr>
          <p:spPr>
            <a:xfrm>
              <a:off x="9236460" y="4020798"/>
              <a:ext cx="2777048" cy="36512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Klyngemidler</a:t>
              </a:r>
            </a:p>
          </p:txBody>
        </p:sp>
      </p:grp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2D34E09-8358-4037-9490-DCE2828AA299}"/>
              </a:ext>
            </a:extLst>
          </p:cNvPr>
          <p:cNvSpPr txBox="1"/>
          <p:nvPr/>
        </p:nvSpPr>
        <p:spPr>
          <a:xfrm>
            <a:off x="1377244" y="5368812"/>
            <a:ext cx="1044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viktigste er aktørenes drivkraft!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86362D1F-3D82-8DD0-6A47-D5400456A00A}"/>
              </a:ext>
            </a:extLst>
          </p:cNvPr>
          <p:cNvGrpSpPr/>
          <p:nvPr/>
        </p:nvGrpSpPr>
        <p:grpSpPr>
          <a:xfrm>
            <a:off x="1377243" y="1810278"/>
            <a:ext cx="1990169" cy="2669318"/>
            <a:chOff x="1377243" y="1810278"/>
            <a:chExt cx="1990169" cy="266931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6C01A5F-0BA0-172D-719F-750CB940C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9" r="37522"/>
            <a:stretch/>
          </p:blipFill>
          <p:spPr bwMode="auto">
            <a:xfrm>
              <a:off x="1377243" y="1810278"/>
              <a:ext cx="1981936" cy="2245973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B2B49D9-B88D-4525-90AE-2F46B3F5AF67}"/>
                </a:ext>
              </a:extLst>
            </p:cNvPr>
            <p:cNvSpPr/>
            <p:nvPr/>
          </p:nvSpPr>
          <p:spPr>
            <a:xfrm>
              <a:off x="1377243" y="4056251"/>
              <a:ext cx="1990169" cy="423345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Møteplasser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A1F4A6E4-82C6-544E-3BDD-63BFEDEEA4B3}"/>
              </a:ext>
            </a:extLst>
          </p:cNvPr>
          <p:cNvGrpSpPr/>
          <p:nvPr/>
        </p:nvGrpSpPr>
        <p:grpSpPr>
          <a:xfrm>
            <a:off x="9644155" y="1825289"/>
            <a:ext cx="2547845" cy="2602710"/>
            <a:chOff x="9644155" y="1825289"/>
            <a:chExt cx="2547845" cy="260271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16CC934-E3AC-4F10-B4EC-1F6B51E31730}"/>
                </a:ext>
              </a:extLst>
            </p:cNvPr>
            <p:cNvSpPr/>
            <p:nvPr/>
          </p:nvSpPr>
          <p:spPr>
            <a:xfrm>
              <a:off x="9644156" y="4044735"/>
              <a:ext cx="2547844" cy="38326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Synlighet</a:t>
              </a:r>
            </a:p>
          </p:txBody>
        </p:sp>
        <p:pic>
          <p:nvPicPr>
            <p:cNvPr id="2" name="Bilde 1">
              <a:extLst>
                <a:ext uri="{FF2B5EF4-FFF2-40B4-BE49-F238E27FC236}">
                  <a16:creationId xmlns:a16="http://schemas.microsoft.com/office/drawing/2014/main" id="{6165062E-D8CF-1F30-3763-14D7E8792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27" t="2661"/>
            <a:stretch/>
          </p:blipFill>
          <p:spPr>
            <a:xfrm>
              <a:off x="9644155" y="1825289"/>
              <a:ext cx="2547844" cy="221944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87256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3381517-12D2-460E-5280-26793BECD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095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FD69B5-5966-4229-B134-E303D1B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453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223EACB-0844-7C42-B1E0-A2F19FE96895}" type="datetime1">
              <a:rPr lang="en-US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10/25/2023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9DF3256-C716-5DA3-661A-F77C68750FB1}"/>
              </a:ext>
            </a:extLst>
          </p:cNvPr>
          <p:cNvSpPr txBox="1">
            <a:spLocks/>
          </p:cNvSpPr>
          <p:nvPr/>
        </p:nvSpPr>
        <p:spPr>
          <a:xfrm>
            <a:off x="9118600" y="64361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Ill.: Kevin Craft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588E9D-F8EA-C3E0-815D-B263C60FE6E5}"/>
              </a:ext>
            </a:extLst>
          </p:cNvPr>
          <p:cNvSpPr/>
          <p:nvPr/>
        </p:nvSpPr>
        <p:spPr>
          <a:xfrm>
            <a:off x="9118600" y="304800"/>
            <a:ext cx="2971800" cy="1130300"/>
          </a:xfrm>
          <a:prstGeom prst="rect">
            <a:avLst/>
          </a:prstGeom>
          <a:solidFill>
            <a:srgbClr val="C7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33795F0-315C-1485-9FA8-043DC0260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549" y="166688"/>
            <a:ext cx="2338889" cy="190341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520E8C2B-6543-24B1-6DDF-7E0ABAA85F30}"/>
              </a:ext>
            </a:extLst>
          </p:cNvPr>
          <p:cNvSpPr/>
          <p:nvPr/>
        </p:nvSpPr>
        <p:spPr>
          <a:xfrm>
            <a:off x="-1504" y="5245894"/>
            <a:ext cx="12188952" cy="1130300"/>
          </a:xfrm>
          <a:prstGeom prst="rect">
            <a:avLst/>
          </a:prstGeom>
          <a:solidFill>
            <a:srgbClr val="C13D3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b="1"/>
              <a:t>Helseutfordringer løses ikke av en silo alene</a:t>
            </a:r>
          </a:p>
        </p:txBody>
      </p:sp>
    </p:spTree>
    <p:extLst>
      <p:ext uri="{BB962C8B-B14F-4D97-AF65-F5344CB8AC3E}">
        <p14:creationId xmlns:p14="http://schemas.microsoft.com/office/powerpoint/2010/main" val="4204899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6">
                <a:lumMod val="20000"/>
                <a:lumOff val="80000"/>
              </a:schemeClr>
            </a:gs>
            <a:gs pos="35000">
              <a:srgbClr val="634440">
                <a:lumMod val="96000"/>
                <a:lumOff val="4000"/>
              </a:srgbClr>
            </a:gs>
            <a:gs pos="56000">
              <a:srgbClr val="533432">
                <a:lumMod val="96000"/>
                <a:lumOff val="4000"/>
              </a:srgbClr>
            </a:gs>
            <a:gs pos="12000">
              <a:schemeClr val="accent6">
                <a:lumMod val="40000"/>
                <a:lumOff val="60000"/>
              </a:schemeClr>
            </a:gs>
            <a:gs pos="86000">
              <a:schemeClr val="accent6">
                <a:lumMod val="40000"/>
                <a:lumOff val="60000"/>
              </a:schemeClr>
            </a:gs>
            <a:gs pos="2000">
              <a:schemeClr val="accent6">
                <a:lumMod val="20000"/>
                <a:lumOff val="80000"/>
              </a:schemeClr>
            </a:gs>
            <a:gs pos="47000">
              <a:srgbClr val="351717">
                <a:alpha val="91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9CA3A99F-FCF5-4189-9A05-6BF4DBE9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726"/>
          <a:stretch/>
        </p:blipFill>
        <p:spPr>
          <a:xfrm>
            <a:off x="3061056" y="0"/>
            <a:ext cx="11119984" cy="72644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08702FB-C33D-4863-A566-5E1F141C2142}"/>
              </a:ext>
            </a:extLst>
          </p:cNvPr>
          <p:cNvSpPr/>
          <p:nvPr/>
        </p:nvSpPr>
        <p:spPr>
          <a:xfrm>
            <a:off x="439254" y="535434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1396392-8E3C-4FBF-9FBE-AFE95B5CEE4A}"/>
              </a:ext>
            </a:extLst>
          </p:cNvPr>
          <p:cNvSpPr/>
          <p:nvPr/>
        </p:nvSpPr>
        <p:spPr>
          <a:xfrm>
            <a:off x="119681" y="117622"/>
            <a:ext cx="2135839" cy="2056618"/>
          </a:xfrm>
          <a:prstGeom prst="ellipse">
            <a:avLst/>
          </a:prstGeom>
          <a:solidFill>
            <a:srgbClr val="E55353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83CF134-3438-8B04-410D-152D13BC9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63" y="3230465"/>
            <a:ext cx="1275479" cy="1523145"/>
          </a:xfrm>
          <a:prstGeom prst="rect">
            <a:avLst/>
          </a:prstGeom>
        </p:spPr>
      </p:pic>
      <p:pic>
        <p:nvPicPr>
          <p:cNvPr id="13" name="Bilde 12" descr="Et bilde som inneholder Font, symbol, Grafikk, hvit&#10;&#10;Automatisk generert beskrivelse">
            <a:extLst>
              <a:ext uri="{FF2B5EF4-FFF2-40B4-BE49-F238E27FC236}">
                <a16:creationId xmlns:a16="http://schemas.microsoft.com/office/drawing/2014/main" id="{86BA18FA-C28E-72BA-8102-C4DB6DDD6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6" y="5006836"/>
            <a:ext cx="1883854" cy="1698208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502F044-7928-A210-28DF-E3F274C1EEE2}"/>
              </a:ext>
            </a:extLst>
          </p:cNvPr>
          <p:cNvSpPr/>
          <p:nvPr/>
        </p:nvSpPr>
        <p:spPr>
          <a:xfrm>
            <a:off x="1713551" y="5790644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DD5360C-4378-4315-7995-F2208B0AD63F}"/>
              </a:ext>
            </a:extLst>
          </p:cNvPr>
          <p:cNvSpPr txBox="1">
            <a:spLocks/>
          </p:cNvSpPr>
          <p:nvPr/>
        </p:nvSpPr>
        <p:spPr>
          <a:xfrm>
            <a:off x="438663" y="152956"/>
            <a:ext cx="11794208" cy="156595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A</a:t>
            </a:r>
            <a:r>
              <a:rPr kumimoji="0" lang="en-US" sz="9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lrekdagene</a:t>
            </a:r>
            <a:endParaRPr kumimoji="0" lang="en-US" sz="6600" b="1" i="1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47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Bilde 30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7C90DB0D-5745-1162-DC58-949B77CA1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-10" r="2993" b="10"/>
          <a:stretch/>
        </p:blipFill>
        <p:spPr>
          <a:xfrm>
            <a:off x="9245569" y="-5753"/>
            <a:ext cx="2971800" cy="3394783"/>
          </a:xfrm>
          <a:prstGeom prst="rect">
            <a:avLst/>
          </a:prstGeom>
        </p:spPr>
      </p:pic>
      <p:pic>
        <p:nvPicPr>
          <p:cNvPr id="9" name="Bilde 8" descr="Et bilde som inneholder klær, person, smil, Menneskeansikt&#10;&#10;Automatisk generert beskrivelse">
            <a:extLst>
              <a:ext uri="{FF2B5EF4-FFF2-40B4-BE49-F238E27FC236}">
                <a16:creationId xmlns:a16="http://schemas.microsoft.com/office/drawing/2014/main" id="{02C9CE0D-91E3-BD93-9454-577B51B32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r="1" b="9175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5" name="Bilde 14" descr="Et bilde som inneholder Menneskeansikt, person, portrett, øyebryn&#10;&#10;Automatisk generert beskrivelse">
            <a:extLst>
              <a:ext uri="{FF2B5EF4-FFF2-40B4-BE49-F238E27FC236}">
                <a16:creationId xmlns:a16="http://schemas.microsoft.com/office/drawing/2014/main" id="{DE4560DE-0249-261B-37CC-4A3A049E4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1983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1" name="Bilde 10" descr="Et bilde som inneholder person, Menneskeansikt, skjorte, klær&#10;&#10;Automatisk generert beskrivelse">
            <a:extLst>
              <a:ext uri="{FF2B5EF4-FFF2-40B4-BE49-F238E27FC236}">
                <a16:creationId xmlns:a16="http://schemas.microsoft.com/office/drawing/2014/main" id="{D404BEF3-C85D-5BE7-EAD4-70A45D1CFE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r="2" b="15242"/>
          <a:stretch/>
        </p:blipFill>
        <p:spPr>
          <a:xfrm rot="16200000">
            <a:off x="5940170" y="205739"/>
            <a:ext cx="3383278" cy="2971800"/>
          </a:xfrm>
          <a:prstGeom prst="rect">
            <a:avLst/>
          </a:prstGeom>
        </p:spPr>
      </p:pic>
      <p:pic>
        <p:nvPicPr>
          <p:cNvPr id="13" name="Bilde 12" descr="Et bilde som inneholder klær, person, smil, Menneskeansikt&#10;&#10;Automatisk generert beskrivelse">
            <a:extLst>
              <a:ext uri="{FF2B5EF4-FFF2-40B4-BE49-F238E27FC236}">
                <a16:creationId xmlns:a16="http://schemas.microsoft.com/office/drawing/2014/main" id="{F79F5A2F-31A1-F89D-A703-95DA981D11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r="-4" b="-4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94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FA4DFE-D88F-1CD8-2E89-FC75BDC3B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Programkomiteen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2023</a:t>
            </a:r>
          </a:p>
        </p:txBody>
      </p:sp>
      <p:pic>
        <p:nvPicPr>
          <p:cNvPr id="5" name="Bilde 4" descr="Et bilde som inneholder person, klær, Menneskeansikt, smil&#10;&#10;Automatisk generert beskrivelse">
            <a:extLst>
              <a:ext uri="{FF2B5EF4-FFF2-40B4-BE49-F238E27FC236}">
                <a16:creationId xmlns:a16="http://schemas.microsoft.com/office/drawing/2014/main" id="{7EB51E3C-D91C-A5B7-B404-8015463B83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0324" b="1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BC8DE9B3-87E9-2DE8-9310-BBD9BE72F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648" y="4510584"/>
            <a:ext cx="5366610" cy="223393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Berit Angelskår, Alrek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helseklynge</a:t>
            </a:r>
            <a:r>
              <a:rPr lang="en-US" sz="1600" b="1" i="0">
                <a:solidFill>
                  <a:srgbClr val="FFFFFF"/>
                </a:solidFill>
                <a:effectLst/>
              </a:rPr>
              <a:t> (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leder</a:t>
            </a:r>
            <a:r>
              <a:rPr lang="en-US" sz="1600" b="1" i="0">
                <a:solidFill>
                  <a:srgbClr val="FFFFFF"/>
                </a:solidFill>
                <a:effectLst/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Elisabeth Flo-Groeneboom, Det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psykologiske</a:t>
            </a:r>
            <a:r>
              <a:rPr lang="en-US" sz="1600" b="1" i="0">
                <a:solidFill>
                  <a:srgbClr val="FFFFFF"/>
                </a:solidFill>
                <a:effectLst/>
              </a:rPr>
              <a:t>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fakultet</a:t>
            </a:r>
            <a:r>
              <a:rPr lang="en-US" sz="1600" b="1" i="0">
                <a:solidFill>
                  <a:srgbClr val="FFFFFF"/>
                </a:solidFill>
                <a:effectLst/>
              </a:rPr>
              <a:t>,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UiB</a:t>
            </a:r>
            <a:endParaRPr lang="en-US" sz="1600" b="1" i="0">
              <a:solidFill>
                <a:srgbClr val="FFFFFF"/>
              </a:solidFill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Ida Kristine Sangnes,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Haraldsplass</a:t>
            </a:r>
            <a:r>
              <a:rPr lang="en-US" sz="1600" b="1" i="0">
                <a:solidFill>
                  <a:srgbClr val="FFFFFF"/>
                </a:solidFill>
                <a:effectLst/>
              </a:rPr>
              <a:t>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diakonale</a:t>
            </a:r>
            <a:r>
              <a:rPr lang="en-US" sz="1600" b="1" i="0">
                <a:solidFill>
                  <a:srgbClr val="FFFFFF"/>
                </a:solidFill>
                <a:effectLst/>
              </a:rPr>
              <a:t>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sykehus</a:t>
            </a:r>
            <a:endParaRPr lang="en-US" sz="1600" b="1" i="0">
              <a:solidFill>
                <a:srgbClr val="FFFFFF"/>
              </a:solidFill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Ingeborg Forthun,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Folkehelseinstituttet</a:t>
            </a:r>
            <a:endParaRPr lang="en-US" sz="1600" b="1" i="0">
              <a:solidFill>
                <a:srgbClr val="FFFFFF"/>
              </a:solidFill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Karen Haugvaldstad, Bergen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kommune</a:t>
            </a:r>
            <a:endParaRPr lang="en-US" sz="1600" b="1" i="0">
              <a:solidFill>
                <a:srgbClr val="FFFFFF"/>
              </a:solidFill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Kristin Tuven, VID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vitenskapelige</a:t>
            </a:r>
            <a:r>
              <a:rPr lang="en-US" sz="1600" b="1" i="0">
                <a:solidFill>
                  <a:srgbClr val="FFFFFF"/>
                </a:solidFill>
                <a:effectLst/>
              </a:rPr>
              <a:t> </a:t>
            </a:r>
            <a:r>
              <a:rPr lang="en-US" sz="1600" b="1" i="0" err="1">
                <a:solidFill>
                  <a:srgbClr val="FFFFFF"/>
                </a:solidFill>
                <a:effectLst/>
              </a:rPr>
              <a:t>høyskole</a:t>
            </a:r>
            <a:endParaRPr lang="en-US" sz="1600" b="1" i="0">
              <a:solidFill>
                <a:srgbClr val="FFFFFF"/>
              </a:solidFill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FFFFFF"/>
                </a:solidFill>
                <a:effectLst/>
              </a:rPr>
              <a:t>Simon Øverland, Helse Bergen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25" name="Bilde 24" descr="Et bilde som inneholder Font, symbol, Grafikk, hvit&#10;&#10;Automatisk generert beskrivelse">
            <a:extLst>
              <a:ext uri="{FF2B5EF4-FFF2-40B4-BE49-F238E27FC236}">
                <a16:creationId xmlns:a16="http://schemas.microsoft.com/office/drawing/2014/main" id="{625AAF21-1DA7-B01F-855E-6865B97CE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294" y="6082396"/>
            <a:ext cx="758214" cy="617042"/>
          </a:xfrm>
          <a:prstGeom prst="rect">
            <a:avLst/>
          </a:prstGeom>
        </p:spPr>
      </p:pic>
      <p:pic>
        <p:nvPicPr>
          <p:cNvPr id="27" name="Bilde 26" descr="Et bilde som inneholder Grafikk, Font, design&#10;&#10;Automatisk generert beskrivelse">
            <a:extLst>
              <a:ext uri="{FF2B5EF4-FFF2-40B4-BE49-F238E27FC236}">
                <a16:creationId xmlns:a16="http://schemas.microsoft.com/office/drawing/2014/main" id="{6A5D5299-61C9-AEC1-1400-301CA8220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77" y="3137154"/>
            <a:ext cx="12257596" cy="617041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05BACE29-D74C-2789-2611-18E03644E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AFAFB"/>
              </a:clrFrom>
              <a:clrTo>
                <a:srgbClr val="FA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0556345" y="6060939"/>
            <a:ext cx="622457" cy="6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7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4E268D-9257-A850-BAFC-194C393F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F3B4CC5-7ED3-5DCE-5D3D-82DC3A921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6006"/>
            <a:ext cx="6174132" cy="4351338"/>
          </a:xfr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9CB1E46-25EE-8FBE-452A-16F83600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049" y="506312"/>
            <a:ext cx="5296359" cy="72396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7E85A95-56C1-4DF9-2740-036258B01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70" y="1690688"/>
            <a:ext cx="4946884" cy="327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02E6F3E-0AF9-F089-B477-C19BEE4BB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115" y="4557307"/>
            <a:ext cx="4946885" cy="9208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lassholder for innhold 4">
            <a:extLst>
              <a:ext uri="{FF2B5EF4-FFF2-40B4-BE49-F238E27FC236}">
                <a16:creationId xmlns:a16="http://schemas.microsoft.com/office/drawing/2014/main" id="{1B2D470E-7A8F-BDF7-BA91-43A7351F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74132" cy="43513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6">
            <a:extLst>
              <a:ext uri="{FF2B5EF4-FFF2-40B4-BE49-F238E27FC236}">
                <a16:creationId xmlns:a16="http://schemas.microsoft.com/office/drawing/2014/main" id="{215D1818-75AE-BA4E-559D-08525D43F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049" y="460306"/>
            <a:ext cx="5296359" cy="72396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BB5F12C-CCE7-5DA1-17C9-6704E32D5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450" y="3432612"/>
            <a:ext cx="5148820" cy="31645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8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6">
                <a:lumMod val="20000"/>
                <a:lumOff val="80000"/>
              </a:schemeClr>
            </a:gs>
            <a:gs pos="35000">
              <a:srgbClr val="634440">
                <a:lumMod val="96000"/>
                <a:lumOff val="4000"/>
              </a:srgbClr>
            </a:gs>
            <a:gs pos="56000">
              <a:srgbClr val="533432">
                <a:lumMod val="96000"/>
                <a:lumOff val="4000"/>
              </a:srgbClr>
            </a:gs>
            <a:gs pos="12000">
              <a:schemeClr val="accent6">
                <a:lumMod val="40000"/>
                <a:lumOff val="60000"/>
              </a:schemeClr>
            </a:gs>
            <a:gs pos="86000">
              <a:schemeClr val="accent6">
                <a:lumMod val="40000"/>
                <a:lumOff val="60000"/>
              </a:schemeClr>
            </a:gs>
            <a:gs pos="2000">
              <a:schemeClr val="accent6">
                <a:lumMod val="20000"/>
                <a:lumOff val="80000"/>
              </a:schemeClr>
            </a:gs>
            <a:gs pos="47000">
              <a:srgbClr val="351717">
                <a:alpha val="91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9CA3A99F-FCF5-4189-9A05-6BF4DBE92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726"/>
          <a:stretch/>
        </p:blipFill>
        <p:spPr>
          <a:xfrm>
            <a:off x="3061056" y="0"/>
            <a:ext cx="11119984" cy="72644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08702FB-C33D-4863-A566-5E1F141C2142}"/>
              </a:ext>
            </a:extLst>
          </p:cNvPr>
          <p:cNvSpPr/>
          <p:nvPr/>
        </p:nvSpPr>
        <p:spPr>
          <a:xfrm>
            <a:off x="439254" y="535434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502F044-7928-A210-28DF-E3F274C1EEE2}"/>
              </a:ext>
            </a:extLst>
          </p:cNvPr>
          <p:cNvSpPr/>
          <p:nvPr/>
        </p:nvSpPr>
        <p:spPr>
          <a:xfrm>
            <a:off x="1713551" y="5790644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D7ECB4-791A-34DD-6EC6-8D3FDEF290A9}"/>
              </a:ext>
            </a:extLst>
          </p:cNvPr>
          <p:cNvSpPr txBox="1"/>
          <p:nvPr/>
        </p:nvSpPr>
        <p:spPr>
          <a:xfrm>
            <a:off x="2079311" y="4101754"/>
            <a:ext cx="3029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0">
                <a:effectLst/>
                <a:latin typeface="ballinger"/>
              </a:rPr>
              <a:t>Marte Kvittum Tangen</a:t>
            </a:r>
          </a:p>
          <a:p>
            <a:r>
              <a:rPr lang="nb-NO" sz="2400" b="0" i="0">
                <a:effectLst/>
                <a:latin typeface="ballinger"/>
              </a:rPr>
              <a:t>Leder for</a:t>
            </a:r>
            <a:br>
              <a:rPr lang="nb-NO" sz="2400"/>
            </a:br>
            <a:r>
              <a:rPr lang="nb-NO" sz="2400" b="0" i="0">
                <a:effectLst/>
                <a:latin typeface="ballinger"/>
              </a:rPr>
              <a:t>Norsk forening for allmennmedisin</a:t>
            </a:r>
            <a:endParaRPr lang="nb-NO" sz="2400"/>
          </a:p>
        </p:txBody>
      </p:sp>
      <p:pic>
        <p:nvPicPr>
          <p:cNvPr id="14" name="Bilde 13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0C63B6E0-BF01-55FB-6C0E-DEB53FB14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4145072"/>
            <a:ext cx="1531786" cy="191488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907A2FA2-7C92-4EDB-98CC-1F4896451786}"/>
              </a:ext>
            </a:extLst>
          </p:cNvPr>
          <p:cNvSpPr txBox="1"/>
          <p:nvPr/>
        </p:nvSpPr>
        <p:spPr>
          <a:xfrm>
            <a:off x="396240" y="1136041"/>
            <a:ext cx="6167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0">
                <a:effectLst/>
                <a:latin typeface="ballinger"/>
              </a:rPr>
              <a:t>Åpningsinnlegg: </a:t>
            </a:r>
          </a:p>
          <a:p>
            <a:r>
              <a:rPr lang="nb-NO" sz="4000" b="1" i="0">
                <a:effectLst/>
                <a:latin typeface="ballinger"/>
              </a:rPr>
              <a:t>Prioriterer vi riktig i møte med fremtidens helseutfordringer?</a:t>
            </a:r>
            <a:endParaRPr lang="nb-NO" sz="4000"/>
          </a:p>
        </p:txBody>
      </p:sp>
    </p:spTree>
    <p:extLst>
      <p:ext uri="{BB962C8B-B14F-4D97-AF65-F5344CB8AC3E}">
        <p14:creationId xmlns:p14="http://schemas.microsoft.com/office/powerpoint/2010/main" val="3356334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ED2209-D67A-9BBC-9161-7FC869E4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169033"/>
          </a:xfrm>
        </p:spPr>
        <p:txBody>
          <a:bodyPr/>
          <a:lstStyle/>
          <a:p>
            <a:r>
              <a:rPr lang="nb-NO"/>
              <a:t>Et partnerskap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3F9B71-B4EC-37F2-9758-E5C8103A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25.10.2023</a:t>
            </a:fld>
            <a:endParaRPr lang="nb-NO"/>
          </a:p>
        </p:txBody>
      </p:sp>
      <p:pic>
        <p:nvPicPr>
          <p:cNvPr id="10" name="Plassholder for innhold 9" descr="Et bilde som inneholder tekst, logo, emblem, symbol&#10;&#10;Automatisk generert beskrivelse">
            <a:extLst>
              <a:ext uri="{FF2B5EF4-FFF2-40B4-BE49-F238E27FC236}">
                <a16:creationId xmlns:a16="http://schemas.microsoft.com/office/drawing/2014/main" id="{32E92D78-ED2E-D113-166C-8043A40B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2" y="4395155"/>
            <a:ext cx="3555119" cy="1952084"/>
          </a:xfrm>
        </p:spPr>
      </p:pic>
      <p:pic>
        <p:nvPicPr>
          <p:cNvPr id="12" name="Bilde 11" descr="Et bilde som inneholder logo, Font, Grafikk, symbol&#10;&#10;Automatisk generert beskrivelse">
            <a:extLst>
              <a:ext uri="{FF2B5EF4-FFF2-40B4-BE49-F238E27FC236}">
                <a16:creationId xmlns:a16="http://schemas.microsoft.com/office/drawing/2014/main" id="{447F2492-9E92-4EB1-51F4-DC6082FBE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03" y="4506251"/>
            <a:ext cx="2781300" cy="1647825"/>
          </a:xfrm>
          <a:prstGeom prst="rect">
            <a:avLst/>
          </a:prstGeom>
        </p:spPr>
      </p:pic>
      <p:pic>
        <p:nvPicPr>
          <p:cNvPr id="14" name="Bilde 13" descr="Et bilde som inneholder Font, logo, Grafikk, design&#10;&#10;Automatisk generert beskrivelse">
            <a:extLst>
              <a:ext uri="{FF2B5EF4-FFF2-40B4-BE49-F238E27FC236}">
                <a16:creationId xmlns:a16="http://schemas.microsoft.com/office/drawing/2014/main" id="{A8EA1F8B-46DB-4862-AEAD-069AB5C2E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03" y="3099026"/>
            <a:ext cx="1739324" cy="1739324"/>
          </a:xfrm>
          <a:prstGeom prst="rect">
            <a:avLst/>
          </a:prstGeom>
        </p:spPr>
      </p:pic>
      <p:pic>
        <p:nvPicPr>
          <p:cNvPr id="16" name="Bilde 15" descr="Et bilde som inneholder skjermbilde, Grafikk, Font, design&#10;&#10;Automatisk generert beskrivelse">
            <a:extLst>
              <a:ext uri="{FF2B5EF4-FFF2-40B4-BE49-F238E27FC236}">
                <a16:creationId xmlns:a16="http://schemas.microsoft.com/office/drawing/2014/main" id="{9F6D7176-8BC1-B09B-1506-A479922C1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32" y="2971142"/>
            <a:ext cx="3571877" cy="2143126"/>
          </a:xfrm>
          <a:prstGeom prst="rect">
            <a:avLst/>
          </a:prstGeom>
        </p:spPr>
      </p:pic>
      <p:pic>
        <p:nvPicPr>
          <p:cNvPr id="18" name="Bilde 17" descr="Et bilde som inneholder Font, tekst, logo, Grafikk&#10;&#10;Automatisk generert beskrivelse">
            <a:extLst>
              <a:ext uri="{FF2B5EF4-FFF2-40B4-BE49-F238E27FC236}">
                <a16:creationId xmlns:a16="http://schemas.microsoft.com/office/drawing/2014/main" id="{E3436126-81AC-0196-A122-806AF9201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3" y="3493486"/>
            <a:ext cx="2967928" cy="863267"/>
          </a:xfrm>
          <a:prstGeom prst="rect">
            <a:avLst/>
          </a:prstGeom>
        </p:spPr>
      </p:pic>
      <p:pic>
        <p:nvPicPr>
          <p:cNvPr id="22" name="Bilde 21" descr="Et bilde som inneholder Grafikk, Font, logo, grafisk design&#10;&#10;Automatisk generert beskrivelse">
            <a:extLst>
              <a:ext uri="{FF2B5EF4-FFF2-40B4-BE49-F238E27FC236}">
                <a16:creationId xmlns:a16="http://schemas.microsoft.com/office/drawing/2014/main" id="{F0FC05AE-F894-9C6E-7F22-19E1C4C72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76" y="1758102"/>
            <a:ext cx="2952750" cy="1552575"/>
          </a:xfrm>
          <a:prstGeom prst="rect">
            <a:avLst/>
          </a:prstGeom>
        </p:spPr>
      </p:pic>
      <p:pic>
        <p:nvPicPr>
          <p:cNvPr id="24" name="Bilde 23" descr="Et bilde som inneholder design, typografi&#10;&#10;Automatisk generert beskrivelse med middels konfidens">
            <a:extLst>
              <a:ext uri="{FF2B5EF4-FFF2-40B4-BE49-F238E27FC236}">
                <a16:creationId xmlns:a16="http://schemas.microsoft.com/office/drawing/2014/main" id="{316293C3-C589-B6E2-FECC-26812C2B5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26" y="1806836"/>
            <a:ext cx="2838450" cy="1609725"/>
          </a:xfrm>
          <a:prstGeom prst="rect">
            <a:avLst/>
          </a:prstGeom>
        </p:spPr>
      </p:pic>
      <p:pic>
        <p:nvPicPr>
          <p:cNvPr id="26" name="Bilde 25" descr="Et bilde som inneholder Font, Grafikk, skjermbilde, logo&#10;&#10;Automatisk generert beskrivelse">
            <a:extLst>
              <a:ext uri="{FF2B5EF4-FFF2-40B4-BE49-F238E27FC236}">
                <a16:creationId xmlns:a16="http://schemas.microsoft.com/office/drawing/2014/main" id="{F41429AB-8FEE-18BE-4348-383014E6C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44" y="4929921"/>
            <a:ext cx="3328817" cy="882551"/>
          </a:xfrm>
          <a:prstGeom prst="rect">
            <a:avLst/>
          </a:prstGeom>
        </p:spPr>
      </p:pic>
      <p:pic>
        <p:nvPicPr>
          <p:cNvPr id="32" name="Bilde 31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478382F9-2216-E3B9-4BEB-366A20C65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" y="1917820"/>
            <a:ext cx="3191804" cy="10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5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F4A2C2B4-AD19-4FB3-A386-2D2D8D894335}"/>
              </a:ext>
            </a:extLst>
          </p:cNvPr>
          <p:cNvSpPr txBox="1"/>
          <p:nvPr/>
        </p:nvSpPr>
        <p:spPr>
          <a:xfrm>
            <a:off x="4128368" y="4921823"/>
            <a:ext cx="4937937" cy="1147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 </a:t>
            </a:r>
            <a:r>
              <a:rPr kumimoji="0" lang="en-US" sz="41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unike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med Bergen!</a:t>
            </a:r>
          </a:p>
        </p:txBody>
      </p:sp>
      <p:sp>
        <p:nvSpPr>
          <p:cNvPr id="4100" name="Oval 4102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1" name="Freeform: Shape 410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DB6FE6A8-3E05-4C40-9190-B19BFD52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38315451-BA4E-4F56-BA8A-9CCCA5A0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5665E03E-3504-4366-BFC7-0CDEDC63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5" name="Oval 411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7" name="Freeform: Shape 4116">
            <a:extLst>
              <a:ext uri="{FF2B5EF4-FFF2-40B4-BE49-F238E27FC236}">
                <a16:creationId xmlns:a16="http://schemas.microsoft.com/office/drawing/2014/main" id="{A9A95DA0-8F7C-4AB7-B890-22075705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E4BCD73-5B8C-4D2A-85BA-800EE0D4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426" y="1501926"/>
            <a:ext cx="2345962" cy="786018"/>
          </a:xfrm>
          <a:prstGeom prst="rect">
            <a:avLst/>
          </a:prstGeom>
        </p:spPr>
      </p:pic>
      <p:sp>
        <p:nvSpPr>
          <p:cNvPr id="4119" name="Freeform: Shape 411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1" name="Freeform: Shape 4120">
            <a:extLst>
              <a:ext uri="{FF2B5EF4-FFF2-40B4-BE49-F238E27FC236}">
                <a16:creationId xmlns:a16="http://schemas.microsoft.com/office/drawing/2014/main" id="{E2193FF3-0731-4CB1-A0ED-1F3321A4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4032BAE-2DDE-2074-EFCC-19497C1B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394" y="1638387"/>
            <a:ext cx="2063103" cy="91365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5BAE29F-C821-4F64-AEEE-FE3B89A9B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3" r="4129"/>
          <a:stretch/>
        </p:blipFill>
        <p:spPr>
          <a:xfrm>
            <a:off x="1477269" y="201336"/>
            <a:ext cx="3158229" cy="1075086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4F57D0-E8E8-40A9-B18F-2E97A07E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8368" y="6199632"/>
            <a:ext cx="170467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100" b="0" i="0" u="none" strike="noStrike" cap="none" spc="0" normalizeH="0" baseline="0" noProof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10/25/2023</a:t>
            </a:fld>
            <a:endParaRPr kumimoji="0" lang="en-US" sz="1100" b="0" i="0" u="none" strike="noStrike" cap="none" spc="0" normalizeH="0" baseline="0" noProof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123" name="Freeform: Shape 412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5" name="Freeform: Shape 4124">
            <a:extLst>
              <a:ext uri="{FF2B5EF4-FFF2-40B4-BE49-F238E27FC236}">
                <a16:creationId xmlns:a16="http://schemas.microsoft.com/office/drawing/2014/main" id="{A1CCC4E2-0E38-41AA-A1C5-DBB03438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2947B0B-41C8-4976-A278-73F3A2045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878" y="4400958"/>
            <a:ext cx="3406612" cy="1024482"/>
          </a:xfrm>
          <a:prstGeom prst="rect">
            <a:avLst/>
          </a:prstGeom>
        </p:spPr>
      </p:pic>
      <p:pic>
        <p:nvPicPr>
          <p:cNvPr id="9" name="Bilde 8" descr="Et bilde som inneholder Font, skjermbilde, symbol, Grafikk&#10;&#10;Automatisk generert beskrivelse">
            <a:extLst>
              <a:ext uri="{FF2B5EF4-FFF2-40B4-BE49-F238E27FC236}">
                <a16:creationId xmlns:a16="http://schemas.microsoft.com/office/drawing/2014/main" id="{852E43F3-9EB1-3433-4C5E-5F810F2FA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44" y="3068321"/>
            <a:ext cx="1300896" cy="47742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7E87532-2262-411E-88D1-A0A42F7D5B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634"/>
          <a:stretch/>
        </p:blipFill>
        <p:spPr>
          <a:xfrm>
            <a:off x="9363238" y="262315"/>
            <a:ext cx="2437127" cy="1209881"/>
          </a:xfrm>
          <a:prstGeom prst="rect">
            <a:avLst/>
          </a:prstGeom>
        </p:spPr>
      </p:pic>
      <p:pic>
        <p:nvPicPr>
          <p:cNvPr id="4098" name="Picture 2" descr="VIS | TENK STORT. VIS DET.">
            <a:extLst>
              <a:ext uri="{FF2B5EF4-FFF2-40B4-BE49-F238E27FC236}">
                <a16:creationId xmlns:a16="http://schemas.microsoft.com/office/drawing/2014/main" id="{B8C86087-8CBB-402F-843C-191F0096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4319" y="4929401"/>
            <a:ext cx="1507302" cy="15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80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ssholder for innhold 5" descr="Et bilde som inneholder Grafikk, rød, design, grafisk design&#10;&#10;Automatisk generert beskrivelse">
            <a:extLst>
              <a:ext uri="{FF2B5EF4-FFF2-40B4-BE49-F238E27FC236}">
                <a16:creationId xmlns:a16="http://schemas.microsoft.com/office/drawing/2014/main" id="{3A046F83-C533-C0F4-A371-1A45882E6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9" b="44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72C61AD-3B5D-20C3-07A8-0C2068F66622}"/>
              </a:ext>
            </a:extLst>
          </p:cNvPr>
          <p:cNvSpPr txBox="1"/>
          <p:nvPr/>
        </p:nvSpPr>
        <p:spPr>
          <a:xfrm>
            <a:off x="386080" y="5757822"/>
            <a:ext cx="1180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>
                <a:solidFill>
                  <a:schemeClr val="bg1"/>
                </a:solidFill>
              </a:rPr>
              <a:t>Utfordringer vi løser best på tvers</a:t>
            </a:r>
          </a:p>
        </p:txBody>
      </p:sp>
    </p:spTree>
    <p:extLst>
      <p:ext uri="{BB962C8B-B14F-4D97-AF65-F5344CB8AC3E}">
        <p14:creationId xmlns:p14="http://schemas.microsoft.com/office/powerpoint/2010/main" val="411499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3381517-12D2-460E-5280-26793BECD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095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FD69B5-5966-4229-B134-E303D1B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453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223EACB-0844-7C42-B1E0-A2F19FE96895}" type="datetime1">
              <a:rPr lang="en-US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10/25/2023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9DF3256-C716-5DA3-661A-F77C68750FB1}"/>
              </a:ext>
            </a:extLst>
          </p:cNvPr>
          <p:cNvSpPr txBox="1">
            <a:spLocks/>
          </p:cNvSpPr>
          <p:nvPr/>
        </p:nvSpPr>
        <p:spPr>
          <a:xfrm>
            <a:off x="9118600" y="64361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Ill.: Kevin Craft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588E9D-F8EA-C3E0-815D-B263C60FE6E5}"/>
              </a:ext>
            </a:extLst>
          </p:cNvPr>
          <p:cNvSpPr/>
          <p:nvPr/>
        </p:nvSpPr>
        <p:spPr>
          <a:xfrm>
            <a:off x="9118600" y="304800"/>
            <a:ext cx="2971800" cy="1130300"/>
          </a:xfrm>
          <a:prstGeom prst="rect">
            <a:avLst/>
          </a:prstGeom>
          <a:solidFill>
            <a:srgbClr val="C7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33795F0-315C-1485-9FA8-043DC0260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549" y="166688"/>
            <a:ext cx="2338889" cy="190341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520E8C2B-6543-24B1-6DDF-7E0ABAA85F30}"/>
              </a:ext>
            </a:extLst>
          </p:cNvPr>
          <p:cNvSpPr/>
          <p:nvPr/>
        </p:nvSpPr>
        <p:spPr>
          <a:xfrm>
            <a:off x="-1504" y="5245894"/>
            <a:ext cx="12188952" cy="1130300"/>
          </a:xfrm>
          <a:prstGeom prst="rect">
            <a:avLst/>
          </a:prstGeom>
          <a:solidFill>
            <a:srgbClr val="C13D3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b="1"/>
              <a:t>Helseutfordringer løses ikke av en silo alene</a:t>
            </a:r>
          </a:p>
        </p:txBody>
      </p:sp>
    </p:spTree>
    <p:extLst>
      <p:ext uri="{BB962C8B-B14F-4D97-AF65-F5344CB8AC3E}">
        <p14:creationId xmlns:p14="http://schemas.microsoft.com/office/powerpoint/2010/main" val="362952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diagram&#10;&#10;Automatisk generert beskrivelse">
            <a:extLst>
              <a:ext uri="{FF2B5EF4-FFF2-40B4-BE49-F238E27FC236}">
                <a16:creationId xmlns:a16="http://schemas.microsoft.com/office/drawing/2014/main" id="{1267B8B5-06A7-02F9-28CD-252848680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4" t="19932" r="44169" b="284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D62105-59EF-42BF-E2E2-61CDFA74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10/25/2023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0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93C11C2-275A-559E-6BB2-569B5C576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49" t="17360" r="44501" b="24715"/>
          <a:stretch/>
        </p:blipFill>
        <p:spPr>
          <a:xfrm>
            <a:off x="-5080" y="0"/>
            <a:ext cx="12197080" cy="6860119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AC6976-2E8C-FECC-49F6-A2E284F8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10/25/2023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9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7D411CD-F2C1-83BB-D2DF-31D6832AF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50" t="18963" r="44417" b="2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8CE78C-70F2-BFF5-B3A3-A1B5E68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25.10.2023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020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C1BBEDD-32A2-2ACE-E863-68A191C47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833" t="19090" r="44500" b="321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51282B-5E38-E873-8399-795B8309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10/25/2023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6441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ppt/theme/theme3.xml><?xml version="1.0" encoding="utf-8"?>
<a:theme xmlns:a="http://schemas.openxmlformats.org/drawingml/2006/main" name="Office Theme">
  <a:themeElements>
    <a:clrScheme name="Alrek Helseklynge">
      <a:dk1>
        <a:srgbClr val="2F4463"/>
      </a:dk1>
      <a:lt1>
        <a:srgbClr val="FFFFFF"/>
      </a:lt1>
      <a:dk2>
        <a:srgbClr val="2F4463"/>
      </a:dk2>
      <a:lt2>
        <a:srgbClr val="FFFFFF"/>
      </a:lt2>
      <a:accent1>
        <a:srgbClr val="D8B956"/>
      </a:accent1>
      <a:accent2>
        <a:srgbClr val="F15C59"/>
      </a:accent2>
      <a:accent3>
        <a:srgbClr val="79965F"/>
      </a:accent3>
      <a:accent4>
        <a:srgbClr val="FFFFFF"/>
      </a:accent4>
      <a:accent5>
        <a:srgbClr val="4F5800"/>
      </a:accent5>
      <a:accent6>
        <a:srgbClr val="F58D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15a019-584b-4771-9b53-69fb132c7b3f" xsi:nil="true"/>
    <lcf76f155ced4ddcb4097134ff3c332f xmlns="c36c38dc-6e0d-45c4-902a-db00d03c8b6b">
      <Terms xmlns="http://schemas.microsoft.com/office/infopath/2007/PartnerControls"/>
    </lcf76f155ced4ddcb4097134ff3c332f>
    <SharedWithUsers xmlns="e415a019-584b-4771-9b53-69fb132c7b3f">
      <UserInfo>
        <DisplayName>Ingrid Ovidie Lydersen Hagerup</DisplayName>
        <AccountId>122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CB87E92948604696DC5495F677B99C" ma:contentTypeVersion="15" ma:contentTypeDescription="Create a new document." ma:contentTypeScope="" ma:versionID="36c40c1f33a811893c1a57a9f4f69f60">
  <xsd:schema xmlns:xsd="http://www.w3.org/2001/XMLSchema" xmlns:xs="http://www.w3.org/2001/XMLSchema" xmlns:p="http://schemas.microsoft.com/office/2006/metadata/properties" xmlns:ns2="c36c38dc-6e0d-45c4-902a-db00d03c8b6b" xmlns:ns3="e415a019-584b-4771-9b53-69fb132c7b3f" targetNamespace="http://schemas.microsoft.com/office/2006/metadata/properties" ma:root="true" ma:fieldsID="c95a1bd5465bc51fe74a0b2bbe75a44c" ns2:_="" ns3:_="">
    <xsd:import namespace="c36c38dc-6e0d-45c4-902a-db00d03c8b6b"/>
    <xsd:import namespace="e415a019-584b-4771-9b53-69fb132c7b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c38dc-6e0d-45c4-902a-db00d03c8b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5a019-584b-4771-9b53-69fb132c7b3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899bfac-23ec-4ecf-b326-a2834e06d2ec}" ma:internalName="TaxCatchAll" ma:showField="CatchAllData" ma:web="e415a019-584b-4771-9b53-69fb132c7b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A336D2-AB29-4443-8D9B-52A99292DB27}">
  <ds:schemaRefs>
    <ds:schemaRef ds:uri="e415a019-584b-4771-9b53-69fb132c7b3f"/>
    <ds:schemaRef ds:uri="http://purl.org/dc/elements/1.1/"/>
    <ds:schemaRef ds:uri="c36c38dc-6e0d-45c4-902a-db00d03c8b6b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466ACDD-F8DC-4B1E-946E-C2BAA42185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0681A6-7753-4B78-92AC-E9FB900B95EB}">
  <ds:schemaRefs>
    <ds:schemaRef ds:uri="c36c38dc-6e0d-45c4-902a-db00d03c8b6b"/>
    <ds:schemaRef ds:uri="e415a019-584b-4771-9b53-69fb132c7b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334</Words>
  <Application>Microsoft Office PowerPoint</Application>
  <PresentationFormat>Widescreen</PresentationFormat>
  <Paragraphs>75</Paragraphs>
  <Slides>16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16</vt:i4>
      </vt:variant>
    </vt:vector>
  </HeadingPairs>
  <TitlesOfParts>
    <vt:vector size="31" baseType="lpstr">
      <vt:lpstr>.Lucida Grande UI Regular</vt:lpstr>
      <vt:lpstr>Arial</vt:lpstr>
      <vt:lpstr>Arial Nova</vt:lpstr>
      <vt:lpstr>ballinger</vt:lpstr>
      <vt:lpstr>Bookman Old Style</vt:lpstr>
      <vt:lpstr>Calibri</vt:lpstr>
      <vt:lpstr>Calibri Light</vt:lpstr>
      <vt:lpstr>Neue Haas Grotesk Text Pro</vt:lpstr>
      <vt:lpstr>Rockwell</vt:lpstr>
      <vt:lpstr>System Font Regular</vt:lpstr>
      <vt:lpstr>Wingdings</vt:lpstr>
      <vt:lpstr>Office-tema</vt:lpstr>
      <vt:lpstr>Damask</vt:lpstr>
      <vt:lpstr>Office Theme</vt:lpstr>
      <vt:lpstr>1_Office Theme</vt:lpstr>
      <vt:lpstr>PowerPoint-presentasjon</vt:lpstr>
      <vt:lpstr>Et partnerskap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Programkomiteen 2023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</dc:title>
  <dc:creator>Berit Angelskår</dc:creator>
  <cp:lastModifiedBy>Berit Angelskår</cp:lastModifiedBy>
  <cp:revision>2</cp:revision>
  <dcterms:created xsi:type="dcterms:W3CDTF">2023-09-19T08:50:31Z</dcterms:created>
  <dcterms:modified xsi:type="dcterms:W3CDTF">2023-10-25T16:42:04Z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0x010100ADCB87E92948604696DC5495F677B99C</vt:lpwstr>
  </property>
  <property fmtid="{D5CDD505-2E9C-101B-9397-08002B2CF9AE}" pid="3" name="MediaServiceImageTags">
    <vt:lpwstr/>
  </property>
</Properties>
</file>